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notesMasterIdLst>
    <p:notesMasterId r:id="rId31"/>
  </p:notesMasterIdLst>
  <p:sldIdLst>
    <p:sldId id="256" r:id="rId2"/>
    <p:sldId id="257" r:id="rId3"/>
    <p:sldId id="258" r:id="rId4"/>
    <p:sldId id="261" r:id="rId5"/>
    <p:sldId id="260" r:id="rId6"/>
    <p:sldId id="262" r:id="rId7"/>
    <p:sldId id="259" r:id="rId8"/>
    <p:sldId id="263" r:id="rId9"/>
    <p:sldId id="266" r:id="rId10"/>
    <p:sldId id="264" r:id="rId11"/>
    <p:sldId id="284" r:id="rId12"/>
    <p:sldId id="270" r:id="rId13"/>
    <p:sldId id="267" r:id="rId14"/>
    <p:sldId id="268" r:id="rId15"/>
    <p:sldId id="269" r:id="rId16"/>
    <p:sldId id="271" r:id="rId17"/>
    <p:sldId id="272" r:id="rId18"/>
    <p:sldId id="273" r:id="rId19"/>
    <p:sldId id="274" r:id="rId20"/>
    <p:sldId id="275" r:id="rId21"/>
    <p:sldId id="276" r:id="rId22"/>
    <p:sldId id="277" r:id="rId23"/>
    <p:sldId id="278" r:id="rId24"/>
    <p:sldId id="279" r:id="rId25"/>
    <p:sldId id="280" r:id="rId26"/>
    <p:sldId id="285" r:id="rId27"/>
    <p:sldId id="281" r:id="rId28"/>
    <p:sldId id="282" r:id="rId29"/>
    <p:sldId id="283" r:id="rId30"/>
  </p:sldIdLst>
  <p:sldSz cx="12192000" cy="6858000"/>
  <p:notesSz cx="6858000" cy="9144000"/>
  <p:custDataLst>
    <p:tags r:id="rId3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Stile con tema 1 - Color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Stile con tema 1 - Colore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75DCB02-9BB8-47FD-8907-85C794F793BA}" styleName="Stile con tema 1 - Colore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Stile con tema 2 - Colore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892" autoAdjust="0"/>
  </p:normalViewPr>
  <p:slideViewPr>
    <p:cSldViewPr snapToGrid="0">
      <p:cViewPr varScale="1">
        <p:scale>
          <a:sx n="99" d="100"/>
          <a:sy n="99" d="100"/>
        </p:scale>
        <p:origin x="103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BA408D-B3C1-47CA-B815-6590C69531A1}" type="doc">
      <dgm:prSet loTypeId="urn:microsoft.com/office/officeart/2009/3/layout/CircleRelationship" loCatId="relationship" qsTypeId="urn:microsoft.com/office/officeart/2005/8/quickstyle/3d1" qsCatId="3D" csTypeId="urn:microsoft.com/office/officeart/2005/8/colors/colorful3" csCatId="colorful" phldr="1"/>
      <dgm:spPr/>
      <dgm:t>
        <a:bodyPr/>
        <a:lstStyle/>
        <a:p>
          <a:endParaRPr lang="it-IT"/>
        </a:p>
      </dgm:t>
    </dgm:pt>
    <dgm:pt modelId="{23B4E5EA-6A89-452C-A750-BA66C785A701}">
      <dgm:prSet phldrT="[Testo]" custT="1"/>
      <dgm:spPr/>
      <dgm:t>
        <a:bodyPr/>
        <a:lstStyle/>
        <a:p>
          <a:r>
            <a:rPr lang="en-GB" sz="2000" dirty="0"/>
            <a:t>National Institute of Health and Science on Aging – IRCCS-</a:t>
          </a:r>
          <a:r>
            <a:rPr lang="it-IT" sz="2000" dirty="0"/>
            <a:t>INRCA (IT)</a:t>
          </a:r>
        </a:p>
      </dgm:t>
    </dgm:pt>
    <dgm:pt modelId="{331ACF45-61BC-4071-AC25-7083A3551702}" type="parTrans" cxnId="{4C4B2CC7-8DAD-4206-A783-9B2ED24BD670}">
      <dgm:prSet/>
      <dgm:spPr/>
      <dgm:t>
        <a:bodyPr/>
        <a:lstStyle/>
        <a:p>
          <a:endParaRPr lang="it-IT"/>
        </a:p>
      </dgm:t>
    </dgm:pt>
    <dgm:pt modelId="{EFC3D021-7A7F-4EEF-99CD-B11A3D975988}" type="sibTrans" cxnId="{4C4B2CC7-8DAD-4206-A783-9B2ED24BD670}">
      <dgm:prSet/>
      <dgm:spPr/>
      <dgm:t>
        <a:bodyPr/>
        <a:lstStyle/>
        <a:p>
          <a:endParaRPr lang="it-IT"/>
        </a:p>
      </dgm:t>
    </dgm:pt>
    <dgm:pt modelId="{46D60CB7-5F9B-4669-8A6D-9CD2DE7391CC}">
      <dgm:prSet phldrT="[Testo]" custT="1"/>
      <dgm:spPr/>
      <dgm:t>
        <a:bodyPr/>
        <a:lstStyle/>
        <a:p>
          <a:r>
            <a:rPr lang="en-GB" sz="2000" noProof="0" dirty="0"/>
            <a:t>Institute</a:t>
          </a:r>
          <a:r>
            <a:rPr lang="it-IT" sz="2000" dirty="0"/>
            <a:t> of Gestalt HCC </a:t>
          </a:r>
          <a:r>
            <a:rPr lang="en-GB" sz="2000" noProof="0" dirty="0"/>
            <a:t>Italy</a:t>
          </a:r>
        </a:p>
      </dgm:t>
    </dgm:pt>
    <dgm:pt modelId="{635AFD74-3552-4109-90F3-BD54301AEF8E}" type="parTrans" cxnId="{3ED89B6D-DBFD-4A8D-888E-36A5E20AD264}">
      <dgm:prSet/>
      <dgm:spPr/>
      <dgm:t>
        <a:bodyPr/>
        <a:lstStyle/>
        <a:p>
          <a:endParaRPr lang="it-IT"/>
        </a:p>
      </dgm:t>
    </dgm:pt>
    <dgm:pt modelId="{E094A67D-2F14-4B59-AB42-B4A90B22031C}" type="sibTrans" cxnId="{3ED89B6D-DBFD-4A8D-888E-36A5E20AD264}">
      <dgm:prSet/>
      <dgm:spPr/>
      <dgm:t>
        <a:bodyPr/>
        <a:lstStyle/>
        <a:p>
          <a:endParaRPr lang="it-IT"/>
        </a:p>
      </dgm:t>
    </dgm:pt>
    <dgm:pt modelId="{278003EE-4DE2-472E-9A09-133601D82848}">
      <dgm:prSet phldrT="[Testo]" custT="1"/>
      <dgm:spPr/>
      <dgm:t>
        <a:bodyPr/>
        <a:lstStyle/>
        <a:p>
          <a:r>
            <a:rPr lang="it-IT" sz="2000" dirty="0" err="1"/>
            <a:t>Instituto</a:t>
          </a:r>
          <a:r>
            <a:rPr lang="it-IT" sz="2000" dirty="0"/>
            <a:t> </a:t>
          </a:r>
          <a:r>
            <a:rPr lang="it-IT" sz="2000" dirty="0" err="1"/>
            <a:t>Humanista</a:t>
          </a:r>
          <a:r>
            <a:rPr lang="it-IT" sz="2000" dirty="0"/>
            <a:t> de Psicoterapia Gestalt (IHPG)</a:t>
          </a:r>
        </a:p>
      </dgm:t>
    </dgm:pt>
    <dgm:pt modelId="{B13C8490-0B9C-4736-9DD6-C24CF6AE2636}" type="parTrans" cxnId="{026EA643-1769-4FBC-8264-9C31F65D1E43}">
      <dgm:prSet/>
      <dgm:spPr/>
      <dgm:t>
        <a:bodyPr/>
        <a:lstStyle/>
        <a:p>
          <a:endParaRPr lang="it-IT"/>
        </a:p>
      </dgm:t>
    </dgm:pt>
    <dgm:pt modelId="{921B40A2-7ED6-479F-8172-17E2CC3D97A2}" type="sibTrans" cxnId="{026EA643-1769-4FBC-8264-9C31F65D1E43}">
      <dgm:prSet/>
      <dgm:spPr/>
      <dgm:t>
        <a:bodyPr/>
        <a:lstStyle/>
        <a:p>
          <a:endParaRPr lang="it-IT"/>
        </a:p>
      </dgm:t>
    </dgm:pt>
    <dgm:pt modelId="{E00ACE64-3C4E-49A6-9B2D-B2FE44F7B326}">
      <dgm:prSet/>
      <dgm:spPr/>
      <dgm:t>
        <a:bodyPr/>
        <a:lstStyle/>
        <a:p>
          <a:r>
            <a:rPr lang="it-IT" dirty="0"/>
            <a:t>IRCCS Associazione Oasi Maria SS. ONLUS</a:t>
          </a:r>
        </a:p>
      </dgm:t>
    </dgm:pt>
    <dgm:pt modelId="{98FA2BA0-8E46-4879-9C11-D1CD35A55D76}" type="parTrans" cxnId="{C9C2C865-44D8-4C05-8702-7EB388516E02}">
      <dgm:prSet/>
      <dgm:spPr/>
      <dgm:t>
        <a:bodyPr/>
        <a:lstStyle/>
        <a:p>
          <a:endParaRPr lang="it-IT"/>
        </a:p>
      </dgm:t>
    </dgm:pt>
    <dgm:pt modelId="{577C9D21-CF96-4445-8405-AE2ADE0D31FB}" type="sibTrans" cxnId="{C9C2C865-44D8-4C05-8702-7EB388516E02}">
      <dgm:prSet/>
      <dgm:spPr/>
      <dgm:t>
        <a:bodyPr/>
        <a:lstStyle/>
        <a:p>
          <a:endParaRPr lang="it-IT"/>
        </a:p>
      </dgm:t>
    </dgm:pt>
    <dgm:pt modelId="{B9DEF50B-4F47-4E39-98DA-1D24E60FF246}" type="pres">
      <dgm:prSet presAssocID="{8CBA408D-B3C1-47CA-B815-6590C69531A1}" presName="Name0" presStyleCnt="0">
        <dgm:presLayoutVars>
          <dgm:chMax val="1"/>
          <dgm:chPref val="1"/>
        </dgm:presLayoutVars>
      </dgm:prSet>
      <dgm:spPr/>
    </dgm:pt>
    <dgm:pt modelId="{73EE1D24-DBE2-40C8-B91A-0654376AF628}" type="pres">
      <dgm:prSet presAssocID="{23B4E5EA-6A89-452C-A750-BA66C785A701}" presName="Parent" presStyleLbl="node0" presStyleIdx="0" presStyleCnt="1">
        <dgm:presLayoutVars>
          <dgm:chMax val="5"/>
          <dgm:chPref val="5"/>
        </dgm:presLayoutVars>
      </dgm:prSet>
      <dgm:spPr/>
    </dgm:pt>
    <dgm:pt modelId="{42123BEE-77B7-44C4-BF11-C02647FCD3A6}" type="pres">
      <dgm:prSet presAssocID="{23B4E5EA-6A89-452C-A750-BA66C785A701}" presName="Accent1" presStyleLbl="node1" presStyleIdx="0" presStyleCnt="15"/>
      <dgm:spPr/>
    </dgm:pt>
    <dgm:pt modelId="{4D2F8EBC-0753-4F63-824F-DA7F3663863B}" type="pres">
      <dgm:prSet presAssocID="{23B4E5EA-6A89-452C-A750-BA66C785A701}" presName="Accent2" presStyleLbl="node1" presStyleIdx="1" presStyleCnt="15"/>
      <dgm:spPr/>
    </dgm:pt>
    <dgm:pt modelId="{45F2C142-CA7B-40AC-BF23-35C64F0DDF15}" type="pres">
      <dgm:prSet presAssocID="{23B4E5EA-6A89-452C-A750-BA66C785A701}" presName="Accent3" presStyleLbl="node1" presStyleIdx="2" presStyleCnt="15"/>
      <dgm:spPr/>
    </dgm:pt>
    <dgm:pt modelId="{C718AEA9-2028-4131-84D1-BFBCF336661A}" type="pres">
      <dgm:prSet presAssocID="{23B4E5EA-6A89-452C-A750-BA66C785A701}" presName="Accent4" presStyleLbl="node1" presStyleIdx="3" presStyleCnt="15"/>
      <dgm:spPr/>
    </dgm:pt>
    <dgm:pt modelId="{52D995C6-FCCE-45BA-8892-EF3FDE9EBD63}" type="pres">
      <dgm:prSet presAssocID="{23B4E5EA-6A89-452C-A750-BA66C785A701}" presName="Accent5" presStyleLbl="node1" presStyleIdx="4" presStyleCnt="15"/>
      <dgm:spPr/>
    </dgm:pt>
    <dgm:pt modelId="{5395140E-6BC1-4445-971A-7FC9AA6350F8}" type="pres">
      <dgm:prSet presAssocID="{23B4E5EA-6A89-452C-A750-BA66C785A701}" presName="Accent6" presStyleLbl="node1" presStyleIdx="5" presStyleCnt="15"/>
      <dgm:spPr/>
    </dgm:pt>
    <dgm:pt modelId="{84F1E928-97D2-4A92-88A9-BE2DE30F3048}" type="pres">
      <dgm:prSet presAssocID="{46D60CB7-5F9B-4669-8A6D-9CD2DE7391CC}" presName="Child1" presStyleLbl="node1" presStyleIdx="6" presStyleCnt="15" custScaleX="188687" custScaleY="176238" custLinFactNeighborX="-30723" custLinFactNeighborY="-17574">
        <dgm:presLayoutVars>
          <dgm:chMax val="0"/>
          <dgm:chPref val="0"/>
        </dgm:presLayoutVars>
      </dgm:prSet>
      <dgm:spPr/>
    </dgm:pt>
    <dgm:pt modelId="{A5CC5431-D670-4D12-8CB2-598AE47AB19E}" type="pres">
      <dgm:prSet presAssocID="{46D60CB7-5F9B-4669-8A6D-9CD2DE7391CC}" presName="Accent7" presStyleCnt="0"/>
      <dgm:spPr/>
    </dgm:pt>
    <dgm:pt modelId="{16AD96CA-787F-4C58-BB63-3BBB724B87FC}" type="pres">
      <dgm:prSet presAssocID="{46D60CB7-5F9B-4669-8A6D-9CD2DE7391CC}" presName="AccentHold1" presStyleLbl="node1" presStyleIdx="7" presStyleCnt="15"/>
      <dgm:spPr/>
    </dgm:pt>
    <dgm:pt modelId="{AA37BBA0-1247-451C-90C4-8F1BA8364889}" type="pres">
      <dgm:prSet presAssocID="{46D60CB7-5F9B-4669-8A6D-9CD2DE7391CC}" presName="Accent8" presStyleCnt="0"/>
      <dgm:spPr/>
    </dgm:pt>
    <dgm:pt modelId="{4F44CD79-7F28-45A2-9954-A5FBECF9E949}" type="pres">
      <dgm:prSet presAssocID="{46D60CB7-5F9B-4669-8A6D-9CD2DE7391CC}" presName="AccentHold2" presStyleLbl="node1" presStyleIdx="8" presStyleCnt="15"/>
      <dgm:spPr/>
    </dgm:pt>
    <dgm:pt modelId="{28EFE854-F91C-43B6-8627-C6CB062BC587}" type="pres">
      <dgm:prSet presAssocID="{E00ACE64-3C4E-49A6-9B2D-B2FE44F7B326}" presName="Child2" presStyleLbl="node1" presStyleIdx="9" presStyleCnt="15" custScaleX="141350" custScaleY="147975" custLinFactY="46510" custLinFactNeighborX="-66168" custLinFactNeighborY="100000">
        <dgm:presLayoutVars>
          <dgm:chMax val="0"/>
          <dgm:chPref val="0"/>
        </dgm:presLayoutVars>
      </dgm:prSet>
      <dgm:spPr/>
    </dgm:pt>
    <dgm:pt modelId="{8D025AEA-0E71-4029-8DCC-5064CAF3EE50}" type="pres">
      <dgm:prSet presAssocID="{E00ACE64-3C4E-49A6-9B2D-B2FE44F7B326}" presName="Accent9" presStyleCnt="0"/>
      <dgm:spPr/>
    </dgm:pt>
    <dgm:pt modelId="{29464E33-DD06-4E5C-BFAC-7BABD6993A89}" type="pres">
      <dgm:prSet presAssocID="{E00ACE64-3C4E-49A6-9B2D-B2FE44F7B326}" presName="AccentHold1" presStyleLbl="node1" presStyleIdx="10" presStyleCnt="15"/>
      <dgm:spPr/>
    </dgm:pt>
    <dgm:pt modelId="{DE715A9D-1E60-434B-9498-1A7D347ED5BC}" type="pres">
      <dgm:prSet presAssocID="{E00ACE64-3C4E-49A6-9B2D-B2FE44F7B326}" presName="Accent10" presStyleCnt="0"/>
      <dgm:spPr/>
    </dgm:pt>
    <dgm:pt modelId="{1FCE47A8-9D1A-4F53-A3F7-64543D4F746B}" type="pres">
      <dgm:prSet presAssocID="{E00ACE64-3C4E-49A6-9B2D-B2FE44F7B326}" presName="AccentHold2" presStyleLbl="node1" presStyleIdx="11" presStyleCnt="15"/>
      <dgm:spPr/>
    </dgm:pt>
    <dgm:pt modelId="{8B1FE602-AD4E-4050-8E9D-CDACA299D58E}" type="pres">
      <dgm:prSet presAssocID="{E00ACE64-3C4E-49A6-9B2D-B2FE44F7B326}" presName="Accent11" presStyleCnt="0"/>
      <dgm:spPr/>
    </dgm:pt>
    <dgm:pt modelId="{56A3DA4A-73FD-4A12-8AB6-F0627371FAC1}" type="pres">
      <dgm:prSet presAssocID="{E00ACE64-3C4E-49A6-9B2D-B2FE44F7B326}" presName="AccentHold3" presStyleLbl="node1" presStyleIdx="12" presStyleCnt="15"/>
      <dgm:spPr/>
    </dgm:pt>
    <dgm:pt modelId="{05B651F4-B2F5-4220-8FA0-5F07295B0932}" type="pres">
      <dgm:prSet presAssocID="{278003EE-4DE2-472E-9A09-133601D82848}" presName="Child3" presStyleLbl="node1" presStyleIdx="13" presStyleCnt="15" custScaleX="160105" custScaleY="147856" custLinFactY="-53595" custLinFactNeighborX="23982" custLinFactNeighborY="-100000">
        <dgm:presLayoutVars>
          <dgm:chMax val="0"/>
          <dgm:chPref val="0"/>
        </dgm:presLayoutVars>
      </dgm:prSet>
      <dgm:spPr/>
    </dgm:pt>
    <dgm:pt modelId="{1667F995-FA29-4C42-BD04-3A9FB73FABC3}" type="pres">
      <dgm:prSet presAssocID="{278003EE-4DE2-472E-9A09-133601D82848}" presName="Accent12" presStyleCnt="0"/>
      <dgm:spPr/>
    </dgm:pt>
    <dgm:pt modelId="{04D7C575-427E-4E59-875D-9403AED4C17E}" type="pres">
      <dgm:prSet presAssocID="{278003EE-4DE2-472E-9A09-133601D82848}" presName="AccentHold1" presStyleLbl="node1" presStyleIdx="14" presStyleCnt="15" custLinFactX="3891" custLinFactY="-77619" custLinFactNeighborX="100000" custLinFactNeighborY="-100000"/>
      <dgm:spPr/>
    </dgm:pt>
  </dgm:ptLst>
  <dgm:cxnLst>
    <dgm:cxn modelId="{9E43BF0C-7C87-4215-8003-080C7056BDB2}" type="presOf" srcId="{278003EE-4DE2-472E-9A09-133601D82848}" destId="{05B651F4-B2F5-4220-8FA0-5F07295B0932}" srcOrd="0" destOrd="0" presId="urn:microsoft.com/office/officeart/2009/3/layout/CircleRelationship"/>
    <dgm:cxn modelId="{026EA643-1769-4FBC-8264-9C31F65D1E43}" srcId="{23B4E5EA-6A89-452C-A750-BA66C785A701}" destId="{278003EE-4DE2-472E-9A09-133601D82848}" srcOrd="2" destOrd="0" parTransId="{B13C8490-0B9C-4736-9DD6-C24CF6AE2636}" sibTransId="{921B40A2-7ED6-479F-8172-17E2CC3D97A2}"/>
    <dgm:cxn modelId="{C9C2C865-44D8-4C05-8702-7EB388516E02}" srcId="{23B4E5EA-6A89-452C-A750-BA66C785A701}" destId="{E00ACE64-3C4E-49A6-9B2D-B2FE44F7B326}" srcOrd="1" destOrd="0" parTransId="{98FA2BA0-8E46-4879-9C11-D1CD35A55D76}" sibTransId="{577C9D21-CF96-4445-8405-AE2ADE0D31FB}"/>
    <dgm:cxn modelId="{3ED89B6D-DBFD-4A8D-888E-36A5E20AD264}" srcId="{23B4E5EA-6A89-452C-A750-BA66C785A701}" destId="{46D60CB7-5F9B-4669-8A6D-9CD2DE7391CC}" srcOrd="0" destOrd="0" parTransId="{635AFD74-3552-4109-90F3-BD54301AEF8E}" sibTransId="{E094A67D-2F14-4B59-AB42-B4A90B22031C}"/>
    <dgm:cxn modelId="{56CE2855-1788-49D5-A35F-73C1434FE767}" type="presOf" srcId="{E00ACE64-3C4E-49A6-9B2D-B2FE44F7B326}" destId="{28EFE854-F91C-43B6-8627-C6CB062BC587}" srcOrd="0" destOrd="0" presId="urn:microsoft.com/office/officeart/2009/3/layout/CircleRelationship"/>
    <dgm:cxn modelId="{2460F293-CC8D-457A-9375-64B0B5E6D5CA}" type="presOf" srcId="{23B4E5EA-6A89-452C-A750-BA66C785A701}" destId="{73EE1D24-DBE2-40C8-B91A-0654376AF628}" srcOrd="0" destOrd="0" presId="urn:microsoft.com/office/officeart/2009/3/layout/CircleRelationship"/>
    <dgm:cxn modelId="{4C4B2CC7-8DAD-4206-A783-9B2ED24BD670}" srcId="{8CBA408D-B3C1-47CA-B815-6590C69531A1}" destId="{23B4E5EA-6A89-452C-A750-BA66C785A701}" srcOrd="0" destOrd="0" parTransId="{331ACF45-61BC-4071-AC25-7083A3551702}" sibTransId="{EFC3D021-7A7F-4EEF-99CD-B11A3D975988}"/>
    <dgm:cxn modelId="{1BCC30CA-4690-4E4F-AE8D-4C5AB9BEC3ED}" type="presOf" srcId="{8CBA408D-B3C1-47CA-B815-6590C69531A1}" destId="{B9DEF50B-4F47-4E39-98DA-1D24E60FF246}" srcOrd="0" destOrd="0" presId="urn:microsoft.com/office/officeart/2009/3/layout/CircleRelationship"/>
    <dgm:cxn modelId="{3019F6E3-FD22-4937-8C6F-D8FD7F916852}" type="presOf" srcId="{46D60CB7-5F9B-4669-8A6D-9CD2DE7391CC}" destId="{84F1E928-97D2-4A92-88A9-BE2DE30F3048}" srcOrd="0" destOrd="0" presId="urn:microsoft.com/office/officeart/2009/3/layout/CircleRelationship"/>
    <dgm:cxn modelId="{FC795B70-0900-4495-B0FB-54491457207C}" type="presParOf" srcId="{B9DEF50B-4F47-4E39-98DA-1D24E60FF246}" destId="{73EE1D24-DBE2-40C8-B91A-0654376AF628}" srcOrd="0" destOrd="0" presId="urn:microsoft.com/office/officeart/2009/3/layout/CircleRelationship"/>
    <dgm:cxn modelId="{3ED700A0-2573-4819-B3FA-DAF4C98816FD}" type="presParOf" srcId="{B9DEF50B-4F47-4E39-98DA-1D24E60FF246}" destId="{42123BEE-77B7-44C4-BF11-C02647FCD3A6}" srcOrd="1" destOrd="0" presId="urn:microsoft.com/office/officeart/2009/3/layout/CircleRelationship"/>
    <dgm:cxn modelId="{99FC5AE6-A2B1-457A-96ED-D8E56704B4BA}" type="presParOf" srcId="{B9DEF50B-4F47-4E39-98DA-1D24E60FF246}" destId="{4D2F8EBC-0753-4F63-824F-DA7F3663863B}" srcOrd="2" destOrd="0" presId="urn:microsoft.com/office/officeart/2009/3/layout/CircleRelationship"/>
    <dgm:cxn modelId="{AAD1CEDE-32F5-4E25-88EF-8B9CEF04F585}" type="presParOf" srcId="{B9DEF50B-4F47-4E39-98DA-1D24E60FF246}" destId="{45F2C142-CA7B-40AC-BF23-35C64F0DDF15}" srcOrd="3" destOrd="0" presId="urn:microsoft.com/office/officeart/2009/3/layout/CircleRelationship"/>
    <dgm:cxn modelId="{9D843219-F0B5-485C-8FA7-49599A1EBE47}" type="presParOf" srcId="{B9DEF50B-4F47-4E39-98DA-1D24E60FF246}" destId="{C718AEA9-2028-4131-84D1-BFBCF336661A}" srcOrd="4" destOrd="0" presId="urn:microsoft.com/office/officeart/2009/3/layout/CircleRelationship"/>
    <dgm:cxn modelId="{5BDDCFE8-B633-4DC3-90AE-9E2DFB1C111B}" type="presParOf" srcId="{B9DEF50B-4F47-4E39-98DA-1D24E60FF246}" destId="{52D995C6-FCCE-45BA-8892-EF3FDE9EBD63}" srcOrd="5" destOrd="0" presId="urn:microsoft.com/office/officeart/2009/3/layout/CircleRelationship"/>
    <dgm:cxn modelId="{B7165C61-BE1E-47C8-99FC-A4B4D38BE4BF}" type="presParOf" srcId="{B9DEF50B-4F47-4E39-98DA-1D24E60FF246}" destId="{5395140E-6BC1-4445-971A-7FC9AA6350F8}" srcOrd="6" destOrd="0" presId="urn:microsoft.com/office/officeart/2009/3/layout/CircleRelationship"/>
    <dgm:cxn modelId="{C0BA098B-82C4-406A-9BFA-DDC2EC535880}" type="presParOf" srcId="{B9DEF50B-4F47-4E39-98DA-1D24E60FF246}" destId="{84F1E928-97D2-4A92-88A9-BE2DE30F3048}" srcOrd="7" destOrd="0" presId="urn:microsoft.com/office/officeart/2009/3/layout/CircleRelationship"/>
    <dgm:cxn modelId="{4FCC1151-4B69-4CF7-8569-014928A1AB82}" type="presParOf" srcId="{B9DEF50B-4F47-4E39-98DA-1D24E60FF246}" destId="{A5CC5431-D670-4D12-8CB2-598AE47AB19E}" srcOrd="8" destOrd="0" presId="urn:microsoft.com/office/officeart/2009/3/layout/CircleRelationship"/>
    <dgm:cxn modelId="{CE960B44-F265-411B-B296-AE77850AEDD4}" type="presParOf" srcId="{A5CC5431-D670-4D12-8CB2-598AE47AB19E}" destId="{16AD96CA-787F-4C58-BB63-3BBB724B87FC}" srcOrd="0" destOrd="0" presId="urn:microsoft.com/office/officeart/2009/3/layout/CircleRelationship"/>
    <dgm:cxn modelId="{0003E0D6-AE99-49BC-A4AE-3B92D629EFC5}" type="presParOf" srcId="{B9DEF50B-4F47-4E39-98DA-1D24E60FF246}" destId="{AA37BBA0-1247-451C-90C4-8F1BA8364889}" srcOrd="9" destOrd="0" presId="urn:microsoft.com/office/officeart/2009/3/layout/CircleRelationship"/>
    <dgm:cxn modelId="{51B5D882-1107-473D-805E-D2E2DD9FE883}" type="presParOf" srcId="{AA37BBA0-1247-451C-90C4-8F1BA8364889}" destId="{4F44CD79-7F28-45A2-9954-A5FBECF9E949}" srcOrd="0" destOrd="0" presId="urn:microsoft.com/office/officeart/2009/3/layout/CircleRelationship"/>
    <dgm:cxn modelId="{51A82285-6D3D-453A-85A7-B84D1F05C573}" type="presParOf" srcId="{B9DEF50B-4F47-4E39-98DA-1D24E60FF246}" destId="{28EFE854-F91C-43B6-8627-C6CB062BC587}" srcOrd="10" destOrd="0" presId="urn:microsoft.com/office/officeart/2009/3/layout/CircleRelationship"/>
    <dgm:cxn modelId="{127B371D-E5ED-46A9-9B0F-DB7BF3CF447D}" type="presParOf" srcId="{B9DEF50B-4F47-4E39-98DA-1D24E60FF246}" destId="{8D025AEA-0E71-4029-8DCC-5064CAF3EE50}" srcOrd="11" destOrd="0" presId="urn:microsoft.com/office/officeart/2009/3/layout/CircleRelationship"/>
    <dgm:cxn modelId="{1DE833AB-81A9-4F1F-AFA2-8716008CAC5D}" type="presParOf" srcId="{8D025AEA-0E71-4029-8DCC-5064CAF3EE50}" destId="{29464E33-DD06-4E5C-BFAC-7BABD6993A89}" srcOrd="0" destOrd="0" presId="urn:microsoft.com/office/officeart/2009/3/layout/CircleRelationship"/>
    <dgm:cxn modelId="{CAEF2A34-FB2F-4912-AC41-574BB57CAF0C}" type="presParOf" srcId="{B9DEF50B-4F47-4E39-98DA-1D24E60FF246}" destId="{DE715A9D-1E60-434B-9498-1A7D347ED5BC}" srcOrd="12" destOrd="0" presId="urn:microsoft.com/office/officeart/2009/3/layout/CircleRelationship"/>
    <dgm:cxn modelId="{90F70BA6-A59C-4C7C-8F77-AC05E8BB92B1}" type="presParOf" srcId="{DE715A9D-1E60-434B-9498-1A7D347ED5BC}" destId="{1FCE47A8-9D1A-4F53-A3F7-64543D4F746B}" srcOrd="0" destOrd="0" presId="urn:microsoft.com/office/officeart/2009/3/layout/CircleRelationship"/>
    <dgm:cxn modelId="{C52B35A7-CF5B-4DBE-8AAF-574F13315FB6}" type="presParOf" srcId="{B9DEF50B-4F47-4E39-98DA-1D24E60FF246}" destId="{8B1FE602-AD4E-4050-8E9D-CDACA299D58E}" srcOrd="13" destOrd="0" presId="urn:microsoft.com/office/officeart/2009/3/layout/CircleRelationship"/>
    <dgm:cxn modelId="{D79C8E01-4C10-408B-A844-7614AF70068C}" type="presParOf" srcId="{8B1FE602-AD4E-4050-8E9D-CDACA299D58E}" destId="{56A3DA4A-73FD-4A12-8AB6-F0627371FAC1}" srcOrd="0" destOrd="0" presId="urn:microsoft.com/office/officeart/2009/3/layout/CircleRelationship"/>
    <dgm:cxn modelId="{363A2F73-9552-4672-91A1-933B410576F5}" type="presParOf" srcId="{B9DEF50B-4F47-4E39-98DA-1D24E60FF246}" destId="{05B651F4-B2F5-4220-8FA0-5F07295B0932}" srcOrd="14" destOrd="0" presId="urn:microsoft.com/office/officeart/2009/3/layout/CircleRelationship"/>
    <dgm:cxn modelId="{39F757EA-F7C2-4F51-911D-AB0F6C645CAA}" type="presParOf" srcId="{B9DEF50B-4F47-4E39-98DA-1D24E60FF246}" destId="{1667F995-FA29-4C42-BD04-3A9FB73FABC3}" srcOrd="15" destOrd="0" presId="urn:microsoft.com/office/officeart/2009/3/layout/CircleRelationship"/>
    <dgm:cxn modelId="{850EDF42-3677-42E6-A1B9-6E87F5F6FF32}" type="presParOf" srcId="{1667F995-FA29-4C42-BD04-3A9FB73FABC3}" destId="{04D7C575-427E-4E59-875D-9403AED4C17E}"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EE1D24-DBE2-40C8-B91A-0654376AF628}">
      <dsp:nvSpPr>
        <dsp:cNvPr id="0" name=""/>
        <dsp:cNvSpPr/>
      </dsp:nvSpPr>
      <dsp:spPr>
        <a:xfrm>
          <a:off x="2679894" y="138416"/>
          <a:ext cx="3418730" cy="3419114"/>
        </a:xfrm>
        <a:prstGeom prst="ellipse">
          <a:avLst/>
        </a:prstGeom>
        <a:gradFill rotWithShape="0">
          <a:gsLst>
            <a:gs pos="0">
              <a:schemeClr val="accent2">
                <a:hueOff val="0"/>
                <a:satOff val="0"/>
                <a:lumOff val="0"/>
                <a:alphaOff val="0"/>
                <a:tint val="94000"/>
                <a:satMod val="105000"/>
                <a:lumMod val="102000"/>
              </a:schemeClr>
            </a:gs>
            <a:gs pos="100000">
              <a:schemeClr val="accent2">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dirty="0"/>
            <a:t>National Institute of Health and Science on Aging – IRCCS-</a:t>
          </a:r>
          <a:r>
            <a:rPr lang="it-IT" sz="2000" kern="1200" dirty="0"/>
            <a:t>INRCA (IT)</a:t>
          </a:r>
        </a:p>
      </dsp:txBody>
      <dsp:txXfrm>
        <a:off x="3180555" y="639134"/>
        <a:ext cx="2417408" cy="2417678"/>
      </dsp:txXfrm>
    </dsp:sp>
    <dsp:sp modelId="{42123BEE-77B7-44C4-BF11-C02647FCD3A6}">
      <dsp:nvSpPr>
        <dsp:cNvPr id="0" name=""/>
        <dsp:cNvSpPr/>
      </dsp:nvSpPr>
      <dsp:spPr>
        <a:xfrm>
          <a:off x="4630849" y="-17361"/>
          <a:ext cx="380092" cy="380256"/>
        </a:xfrm>
        <a:prstGeom prst="ellipse">
          <a:avLst/>
        </a:prstGeom>
        <a:gradFill rotWithShape="0">
          <a:gsLst>
            <a:gs pos="0">
              <a:schemeClr val="accent3">
                <a:hueOff val="0"/>
                <a:satOff val="0"/>
                <a:lumOff val="0"/>
                <a:alphaOff val="0"/>
                <a:tint val="94000"/>
                <a:satMod val="105000"/>
                <a:lumMod val="102000"/>
              </a:schemeClr>
            </a:gs>
            <a:gs pos="100000">
              <a:schemeClr val="accent3">
                <a:hueOff val="0"/>
                <a:satOff val="0"/>
                <a:lumOff val="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D2F8EBC-0753-4F63-824F-DA7F3663863B}">
      <dsp:nvSpPr>
        <dsp:cNvPr id="0" name=""/>
        <dsp:cNvSpPr/>
      </dsp:nvSpPr>
      <dsp:spPr>
        <a:xfrm>
          <a:off x="3731109" y="3303494"/>
          <a:ext cx="275602" cy="275606"/>
        </a:xfrm>
        <a:prstGeom prst="ellipse">
          <a:avLst/>
        </a:prstGeom>
        <a:gradFill rotWithShape="0">
          <a:gsLst>
            <a:gs pos="0">
              <a:schemeClr val="accent3">
                <a:hueOff val="74764"/>
                <a:satOff val="-2103"/>
                <a:lumOff val="14"/>
                <a:alphaOff val="0"/>
                <a:tint val="94000"/>
                <a:satMod val="105000"/>
                <a:lumMod val="102000"/>
              </a:schemeClr>
            </a:gs>
            <a:gs pos="100000">
              <a:schemeClr val="accent3">
                <a:hueOff val="74764"/>
                <a:satOff val="-2103"/>
                <a:lumOff val="14"/>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5F2C142-CA7B-40AC-BF23-35C64F0DDF15}">
      <dsp:nvSpPr>
        <dsp:cNvPr id="0" name=""/>
        <dsp:cNvSpPr/>
      </dsp:nvSpPr>
      <dsp:spPr>
        <a:xfrm>
          <a:off x="6318825" y="1526033"/>
          <a:ext cx="275602" cy="275606"/>
        </a:xfrm>
        <a:prstGeom prst="ellipse">
          <a:avLst/>
        </a:prstGeom>
        <a:gradFill rotWithShape="0">
          <a:gsLst>
            <a:gs pos="0">
              <a:schemeClr val="accent3">
                <a:hueOff val="149528"/>
                <a:satOff val="-4206"/>
                <a:lumOff val="28"/>
                <a:alphaOff val="0"/>
                <a:tint val="94000"/>
                <a:satMod val="105000"/>
                <a:lumMod val="102000"/>
              </a:schemeClr>
            </a:gs>
            <a:gs pos="100000">
              <a:schemeClr val="accent3">
                <a:hueOff val="149528"/>
                <a:satOff val="-4206"/>
                <a:lumOff val="28"/>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718AEA9-2028-4131-84D1-BFBCF336661A}">
      <dsp:nvSpPr>
        <dsp:cNvPr id="0" name=""/>
        <dsp:cNvSpPr/>
      </dsp:nvSpPr>
      <dsp:spPr>
        <a:xfrm>
          <a:off x="5001825" y="3596675"/>
          <a:ext cx="380092" cy="380256"/>
        </a:xfrm>
        <a:prstGeom prst="ellipse">
          <a:avLst/>
        </a:prstGeom>
        <a:gradFill rotWithShape="0">
          <a:gsLst>
            <a:gs pos="0">
              <a:schemeClr val="accent3">
                <a:hueOff val="224293"/>
                <a:satOff val="-6309"/>
                <a:lumOff val="42"/>
                <a:alphaOff val="0"/>
                <a:tint val="94000"/>
                <a:satMod val="105000"/>
                <a:lumMod val="102000"/>
              </a:schemeClr>
            </a:gs>
            <a:gs pos="100000">
              <a:schemeClr val="accent3">
                <a:hueOff val="224293"/>
                <a:satOff val="-6309"/>
                <a:lumOff val="42"/>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2D995C6-FCCE-45BA-8892-EF3FDE9EBD63}">
      <dsp:nvSpPr>
        <dsp:cNvPr id="0" name=""/>
        <dsp:cNvSpPr/>
      </dsp:nvSpPr>
      <dsp:spPr>
        <a:xfrm>
          <a:off x="3808250" y="523066"/>
          <a:ext cx="275602" cy="275606"/>
        </a:xfrm>
        <a:prstGeom prst="ellipse">
          <a:avLst/>
        </a:prstGeom>
        <a:gradFill rotWithShape="0">
          <a:gsLst>
            <a:gs pos="0">
              <a:schemeClr val="accent3">
                <a:hueOff val="299057"/>
                <a:satOff val="-8413"/>
                <a:lumOff val="56"/>
                <a:alphaOff val="0"/>
                <a:tint val="94000"/>
                <a:satMod val="105000"/>
                <a:lumMod val="102000"/>
              </a:schemeClr>
            </a:gs>
            <a:gs pos="100000">
              <a:schemeClr val="accent3">
                <a:hueOff val="299057"/>
                <a:satOff val="-8413"/>
                <a:lumOff val="56"/>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395140E-6BC1-4445-971A-7FC9AA6350F8}">
      <dsp:nvSpPr>
        <dsp:cNvPr id="0" name=""/>
        <dsp:cNvSpPr/>
      </dsp:nvSpPr>
      <dsp:spPr>
        <a:xfrm>
          <a:off x="2940769" y="2099614"/>
          <a:ext cx="275602" cy="275606"/>
        </a:xfrm>
        <a:prstGeom prst="ellipse">
          <a:avLst/>
        </a:prstGeom>
        <a:gradFill rotWithShape="0">
          <a:gsLst>
            <a:gs pos="0">
              <a:schemeClr val="accent3">
                <a:hueOff val="373821"/>
                <a:satOff val="-10516"/>
                <a:lumOff val="70"/>
                <a:alphaOff val="0"/>
                <a:tint val="94000"/>
                <a:satMod val="105000"/>
                <a:lumMod val="102000"/>
              </a:schemeClr>
            </a:gs>
            <a:gs pos="100000">
              <a:schemeClr val="accent3">
                <a:hueOff val="373821"/>
                <a:satOff val="-10516"/>
                <a:lumOff val="7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84F1E928-97D2-4A92-88A9-BE2DE30F3048}">
      <dsp:nvSpPr>
        <dsp:cNvPr id="0" name=""/>
        <dsp:cNvSpPr/>
      </dsp:nvSpPr>
      <dsp:spPr>
        <a:xfrm>
          <a:off x="567772" y="0"/>
          <a:ext cx="2622622" cy="2449028"/>
        </a:xfrm>
        <a:prstGeom prst="ellipse">
          <a:avLst/>
        </a:prstGeom>
        <a:gradFill rotWithShape="0">
          <a:gsLst>
            <a:gs pos="0">
              <a:schemeClr val="accent3">
                <a:hueOff val="448585"/>
                <a:satOff val="-12619"/>
                <a:lumOff val="84"/>
                <a:alphaOff val="0"/>
                <a:tint val="94000"/>
                <a:satMod val="105000"/>
                <a:lumMod val="102000"/>
              </a:schemeClr>
            </a:gs>
            <a:gs pos="100000">
              <a:schemeClr val="accent3">
                <a:hueOff val="448585"/>
                <a:satOff val="-12619"/>
                <a:lumOff val="84"/>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GB" sz="2000" kern="1200" noProof="0" dirty="0"/>
            <a:t>Institute</a:t>
          </a:r>
          <a:r>
            <a:rPr lang="it-IT" sz="2000" kern="1200" dirty="0"/>
            <a:t> of Gestalt HCC </a:t>
          </a:r>
          <a:r>
            <a:rPr lang="en-GB" sz="2000" kern="1200" noProof="0" dirty="0"/>
            <a:t>Italy</a:t>
          </a:r>
        </a:p>
      </dsp:txBody>
      <dsp:txXfrm>
        <a:off x="951846" y="358652"/>
        <a:ext cx="1854474" cy="1731724"/>
      </dsp:txXfrm>
    </dsp:sp>
    <dsp:sp modelId="{16AD96CA-787F-4C58-BB63-3BBB724B87FC}">
      <dsp:nvSpPr>
        <dsp:cNvPr id="0" name=""/>
        <dsp:cNvSpPr/>
      </dsp:nvSpPr>
      <dsp:spPr>
        <a:xfrm>
          <a:off x="4246549" y="535049"/>
          <a:ext cx="380092" cy="380256"/>
        </a:xfrm>
        <a:prstGeom prst="ellipse">
          <a:avLst/>
        </a:prstGeom>
        <a:gradFill rotWithShape="0">
          <a:gsLst>
            <a:gs pos="0">
              <a:schemeClr val="accent3">
                <a:hueOff val="523349"/>
                <a:satOff val="-14722"/>
                <a:lumOff val="98"/>
                <a:alphaOff val="0"/>
                <a:tint val="94000"/>
                <a:satMod val="105000"/>
                <a:lumMod val="102000"/>
              </a:schemeClr>
            </a:gs>
            <a:gs pos="100000">
              <a:schemeClr val="accent3">
                <a:hueOff val="523349"/>
                <a:satOff val="-14722"/>
                <a:lumOff val="98"/>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44CD79-7F28-45A2-9954-A5FBECF9E949}">
      <dsp:nvSpPr>
        <dsp:cNvPr id="0" name=""/>
        <dsp:cNvSpPr/>
      </dsp:nvSpPr>
      <dsp:spPr>
        <a:xfrm>
          <a:off x="1742285" y="2552566"/>
          <a:ext cx="687252" cy="687417"/>
        </a:xfrm>
        <a:prstGeom prst="ellipse">
          <a:avLst/>
        </a:prstGeom>
        <a:gradFill rotWithShape="0">
          <a:gsLst>
            <a:gs pos="0">
              <a:schemeClr val="accent3">
                <a:hueOff val="598114"/>
                <a:satOff val="-16825"/>
                <a:lumOff val="112"/>
                <a:alphaOff val="0"/>
                <a:tint val="94000"/>
                <a:satMod val="105000"/>
                <a:lumMod val="102000"/>
              </a:schemeClr>
            </a:gs>
            <a:gs pos="100000">
              <a:schemeClr val="accent3">
                <a:hueOff val="598114"/>
                <a:satOff val="-16825"/>
                <a:lumOff val="112"/>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8EFE854-F91C-43B6-8627-C6CB062BC587}">
      <dsp:nvSpPr>
        <dsp:cNvPr id="0" name=""/>
        <dsp:cNvSpPr/>
      </dsp:nvSpPr>
      <dsp:spPr>
        <a:xfrm>
          <a:off x="5242905" y="1804259"/>
          <a:ext cx="1964670" cy="2056282"/>
        </a:xfrm>
        <a:prstGeom prst="ellipse">
          <a:avLst/>
        </a:prstGeom>
        <a:gradFill rotWithShape="0">
          <a:gsLst>
            <a:gs pos="0">
              <a:schemeClr val="accent3">
                <a:hueOff val="672878"/>
                <a:satOff val="-18928"/>
                <a:lumOff val="126"/>
                <a:alphaOff val="0"/>
                <a:tint val="94000"/>
                <a:satMod val="105000"/>
                <a:lumMod val="102000"/>
              </a:schemeClr>
            </a:gs>
            <a:gs pos="100000">
              <a:schemeClr val="accent3">
                <a:hueOff val="672878"/>
                <a:satOff val="-18928"/>
                <a:lumOff val="126"/>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it-IT" sz="1800" kern="1200" dirty="0"/>
            <a:t>IRCCS Associazione Oasi Maria SS. ONLUS</a:t>
          </a:r>
        </a:p>
      </dsp:txBody>
      <dsp:txXfrm>
        <a:off x="5530624" y="2105395"/>
        <a:ext cx="1389232" cy="1454010"/>
      </dsp:txXfrm>
    </dsp:sp>
    <dsp:sp modelId="{29464E33-DD06-4E5C-BFAC-7BABD6993A89}">
      <dsp:nvSpPr>
        <dsp:cNvPr id="0" name=""/>
        <dsp:cNvSpPr/>
      </dsp:nvSpPr>
      <dsp:spPr>
        <a:xfrm>
          <a:off x="5829333" y="1061097"/>
          <a:ext cx="380092" cy="380256"/>
        </a:xfrm>
        <a:prstGeom prst="ellipse">
          <a:avLst/>
        </a:prstGeom>
        <a:gradFill rotWithShape="0">
          <a:gsLst>
            <a:gs pos="0">
              <a:schemeClr val="accent3">
                <a:hueOff val="747642"/>
                <a:satOff val="-21031"/>
                <a:lumOff val="140"/>
                <a:alphaOff val="0"/>
                <a:tint val="94000"/>
                <a:satMod val="105000"/>
                <a:lumMod val="102000"/>
              </a:schemeClr>
            </a:gs>
            <a:gs pos="100000">
              <a:schemeClr val="accent3">
                <a:hueOff val="747642"/>
                <a:satOff val="-21031"/>
                <a:lumOff val="140"/>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FCE47A8-9D1A-4F53-A3F7-64543D4F746B}">
      <dsp:nvSpPr>
        <dsp:cNvPr id="0" name=""/>
        <dsp:cNvSpPr/>
      </dsp:nvSpPr>
      <dsp:spPr>
        <a:xfrm>
          <a:off x="1480708" y="3370598"/>
          <a:ext cx="275602" cy="275606"/>
        </a:xfrm>
        <a:prstGeom prst="ellipse">
          <a:avLst/>
        </a:prstGeom>
        <a:gradFill rotWithShape="0">
          <a:gsLst>
            <a:gs pos="0">
              <a:schemeClr val="accent3">
                <a:hueOff val="822406"/>
                <a:satOff val="-23135"/>
                <a:lumOff val="154"/>
                <a:alphaOff val="0"/>
                <a:tint val="94000"/>
                <a:satMod val="105000"/>
                <a:lumMod val="102000"/>
              </a:schemeClr>
            </a:gs>
            <a:gs pos="100000">
              <a:schemeClr val="accent3">
                <a:hueOff val="822406"/>
                <a:satOff val="-23135"/>
                <a:lumOff val="154"/>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6A3DA4A-73FD-4A12-8AB6-F0627371FAC1}">
      <dsp:nvSpPr>
        <dsp:cNvPr id="0" name=""/>
        <dsp:cNvSpPr/>
      </dsp:nvSpPr>
      <dsp:spPr>
        <a:xfrm>
          <a:off x="4226913" y="2978358"/>
          <a:ext cx="275602" cy="275606"/>
        </a:xfrm>
        <a:prstGeom prst="ellipse">
          <a:avLst/>
        </a:prstGeom>
        <a:gradFill rotWithShape="0">
          <a:gsLst>
            <a:gs pos="0">
              <a:schemeClr val="accent3">
                <a:hueOff val="897171"/>
                <a:satOff val="-25238"/>
                <a:lumOff val="168"/>
                <a:alphaOff val="0"/>
                <a:tint val="94000"/>
                <a:satMod val="105000"/>
                <a:lumMod val="102000"/>
              </a:schemeClr>
            </a:gs>
            <a:gs pos="100000">
              <a:schemeClr val="accent3">
                <a:hueOff val="897171"/>
                <a:satOff val="-25238"/>
                <a:lumOff val="168"/>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05B651F4-B2F5-4220-8FA0-5F07295B0932}">
      <dsp:nvSpPr>
        <dsp:cNvPr id="0" name=""/>
        <dsp:cNvSpPr/>
      </dsp:nvSpPr>
      <dsp:spPr>
        <a:xfrm>
          <a:off x="7019179" y="36951"/>
          <a:ext cx="2225352" cy="2054628"/>
        </a:xfrm>
        <a:prstGeom prst="ellipse">
          <a:avLst/>
        </a:prstGeom>
        <a:gradFill rotWithShape="0">
          <a:gsLst>
            <a:gs pos="0">
              <a:schemeClr val="accent3">
                <a:hueOff val="971935"/>
                <a:satOff val="-27341"/>
                <a:lumOff val="182"/>
                <a:alphaOff val="0"/>
                <a:tint val="94000"/>
                <a:satMod val="105000"/>
                <a:lumMod val="102000"/>
              </a:schemeClr>
            </a:gs>
            <a:gs pos="100000">
              <a:schemeClr val="accent3">
                <a:hueOff val="971935"/>
                <a:satOff val="-27341"/>
                <a:lumOff val="182"/>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it-IT" sz="2000" kern="1200" dirty="0" err="1"/>
            <a:t>Instituto</a:t>
          </a:r>
          <a:r>
            <a:rPr lang="it-IT" sz="2000" kern="1200" dirty="0"/>
            <a:t> </a:t>
          </a:r>
          <a:r>
            <a:rPr lang="it-IT" sz="2000" kern="1200" dirty="0" err="1"/>
            <a:t>Humanista</a:t>
          </a:r>
          <a:r>
            <a:rPr lang="it-IT" sz="2000" kern="1200" dirty="0"/>
            <a:t> de Psicoterapia Gestalt (IHPG)</a:t>
          </a:r>
        </a:p>
      </dsp:txBody>
      <dsp:txXfrm>
        <a:off x="7345074" y="337844"/>
        <a:ext cx="1573562" cy="1452842"/>
      </dsp:txXfrm>
    </dsp:sp>
    <dsp:sp modelId="{04D7C575-427E-4E59-875D-9403AED4C17E}">
      <dsp:nvSpPr>
        <dsp:cNvPr id="0" name=""/>
        <dsp:cNvSpPr/>
      </dsp:nvSpPr>
      <dsp:spPr>
        <a:xfrm>
          <a:off x="6997867" y="1965577"/>
          <a:ext cx="275602" cy="275606"/>
        </a:xfrm>
        <a:prstGeom prst="ellipse">
          <a:avLst/>
        </a:prstGeom>
        <a:gradFill rotWithShape="0">
          <a:gsLst>
            <a:gs pos="0">
              <a:schemeClr val="accent3">
                <a:hueOff val="1046699"/>
                <a:satOff val="-29444"/>
                <a:lumOff val="196"/>
                <a:alphaOff val="0"/>
                <a:tint val="94000"/>
                <a:satMod val="105000"/>
                <a:lumMod val="102000"/>
              </a:schemeClr>
            </a:gs>
            <a:gs pos="100000">
              <a:schemeClr val="accent3">
                <a:hueOff val="1046699"/>
                <a:satOff val="-29444"/>
                <a:lumOff val="196"/>
                <a:alphaOff val="0"/>
                <a:shade val="74000"/>
                <a:satMod val="128000"/>
                <a:lumMod val="100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8:46:16.618"/>
    </inkml:context>
    <inkml:brush xml:id="br0">
      <inkml:brushProperty name="width" value="0.05" units="cm"/>
      <inkml:brushProperty name="height" value="0.05" units="cm"/>
    </inkml:brush>
  </inkml:definitions>
  <inkml:trace contextRef="#ctx0" brushRef="#br0">0 1 24575,'43'1792'-1026,"23"-1150"941,6 256 37,-53-554-881,-1-51 746,32 423 639,-11 189-362,-10-145-1112,1 111 918,-31 45 2144,0-372-1249,0-521-795,0 1 0,-1 0 0,-2 0 0,0-1 0,-14 46 0,15-63 0,-1 0 0,1 0 0,-1 0 0,0 0 0,0-1 0,0 0 0,-1 0 0,-6 6 0,6-7 0,0 1 0,0 0 0,0 1 0,1-1 0,0 1 0,0-1 0,-5 11 0,2 5 0,1 0 0,0 0 0,-4 35 0,-6 24 0,15-77 0,1-1 0,-1 0 0,1 0 0,-1 0 0,1 0 0,-1 0 0,1 0 0,0 1 0,0-1 0,0 0 0,0 0 0,1 1 0,-1-1 0,0 0 0,1 0 0,1 3 0,-1-4 0,1 1 0,-1 0 0,1-1 0,0 1 0,0-1 0,0 0 0,0 0 0,0 0 0,0 1 0,0-1 0,1 0 0,-1 0 0,0 0 0,0-1 0,1 1 0,3-1 0,35 6 0,67 1 0,-68-6 0,345 12-571,235 12-1409,82 19-600,371 21-416,-747-50 2577,1433 75 244,-1311-62-42,693 40-1440,1-22 519,-88-30 985,-11 0-193,-2 28-38,430 90 191,-1 42 152,-568-66 17,157-20 24,1-60 0,-637-33 0,456-60 35,5-42-93,336-32 1611,-504 114 3963,-707 24-5162,0 0 0,0-1 0,-1 0 0,1 0 0,0-1 0,-1-1 0,1 1 0,0-1 0,-1-1 0,0 1 0,0-1 0,1-1-1,-2-1 1,9-4 0,7-9-187,-1 1 0,37-44 0,-43 45-149,-12 12 31,-1 1 0,1-2 0,0 2-1,0 0 1,0 0 0,6-2 0,-10 4-86,1 1 1,0 0 0,-1 0-1,1-1 1,0 1 0,0 0-1,-1 0 1,1 0 0,0 0-1,0 0 1,-1 0 0,1 0 0,0 0-1,0 0 1,-1 0 0,1 1-1,0-1 1,0 0 0,-1 0-1,1 1 1,0-1 0,-1 0-1,1 1 1,0-1 0,-1 1-1,1-1 1,-1 1 0,1-1 0,-1 1-1,1-1 1,-1 1 0,1 0-1,-1-1 1,1 1 0,-1 0-1,0-1 1,1 1 0,-1 0-1,0-1 1,0 1 0,0 0-1,1 0 1,-1-1 0,0 1 0,0 0-1,0 2 1,3 15-6790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8:46:18.093"/>
    </inkml:context>
    <inkml:brush xml:id="br0">
      <inkml:brushProperty name="width" value="0.05" units="cm"/>
      <inkml:brushProperty name="height" value="0.05" units="cm"/>
    </inkml:brush>
  </inkml:definitions>
  <inkml:trace contextRef="#ctx0" brushRef="#br0">1 1 24575,'0'722'0,"16"-488"0,0 5 0,-17-156 0,1-73 0,0-10 0,0-45 0,-1-888 0,0 913-94,-1-1 0,-1 1 0,-5-22 0,4 24-895,-2-9-5837</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8:46:19.407"/>
    </inkml:context>
    <inkml:brush xml:id="br0">
      <inkml:brushProperty name="width" value="0.05" units="cm"/>
      <inkml:brushProperty name="height" value="0.05" units="cm"/>
    </inkml:brush>
  </inkml:definitions>
  <inkml:trace contextRef="#ctx0" brushRef="#br0">1 1 24575,'3'1'0,"1"0"0,0 0 0,0 0 0,0 1 0,0-1 0,-1 1 0,1 0 0,-1 1 0,0 0 0,1-1 0,-1 0 0,0 1 0,3 3 0,2 1 0,16 17 0,-1 0 0,-1 2 0,32 48 0,0 0 0,-46-65 0,1 1 0,0-2 0,1 0 0,-1 0 0,14 6 0,18 16 0,237 202 0,-259-216 0,-8-9 0,0 1 0,-1 2 0,0-1 0,0 1 0,-1 0 0,0 0 0,-1 2 0,9 14 0,-15-23 0,-2 0 0,1 0 0,0 0 0,0 0 0,-1 2 0,0-2 0,0 0 0,0 0 0,0 1 0,0-1 0,0 0 0,-1 0 0,0 2 0,0-2 0,0 0 0,0 0 0,0 0 0,0 0 0,-1 0 0,0 0 0,1 1 0,-1-2 0,0 1 0,-3 2 0,-5 6 0,0 1 0,-1-1 0,-22 17 0,-18 13 0,-3 1 0,3 1 0,-55 59 0,92-87 0,-1-3 0,-1 2 0,0-3 0,0 1 0,-33 15 0,26-14 0,0 1 0,-27 21 0,-4 3-1365,39-27-5461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8:46:21.084"/>
    </inkml:context>
    <inkml:brush xml:id="br0">
      <inkml:brushProperty name="width" value="0.05" units="cm"/>
      <inkml:brushProperty name="height" value="0.05" units="cm"/>
    </inkml:brush>
  </inkml:definitions>
  <inkml:trace contextRef="#ctx0" brushRef="#br0">1 31 24575,'4'0'0,"14"0"0,17 0 0,19 0 0,31 0 0,37-5 0,29-2 0,19 1 0,12 1 0,5 1 0,-2 2-728,-19 1 728,-26 0 0,-37 1-7463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7-07T18:46:22.343"/>
    </inkml:context>
    <inkml:brush xml:id="br0">
      <inkml:brushProperty name="width" value="0.05" units="cm"/>
      <inkml:brushProperty name="height" value="0.05" units="cm"/>
    </inkml:brush>
  </inkml:definitions>
  <inkml:trace contextRef="#ctx0" brushRef="#br0">20 1108 24575,'-1'-1'0,"0"1"0,0 0 0,0 0 0,0 0 0,0-1 0,1 1 0,-1 0 0,0-1 0,0 1 0,0-1 0,1 1 0,-1-1 0,0 1 0,1-1 0,-1 0 0,0 1 0,1-1 0,-1 0 0,1 1 0,-1-1 0,1 0 0,-1 0 0,1 0 0,-1 1 0,1-1 0,0 0 0,0 0 0,-1 0 0,1 0 0,0 0 0,0 0 0,0 1 0,0-1 0,0 0 0,0-2 0,4-33 0,0 23 0,1 1 0,1-1 0,0 1 0,1 0 0,0 1 0,1 0 0,14-18 0,-2 4 0,224-291 0,34-46 0,-230 293 0,65-79 0,-112 147 0,0-1 0,0 1 0,0 0 0,0 0 0,1 0 0,-1 0 0,0 0 0,1 0 0,-1 1 0,1-1 0,-1 0 0,3 0 0,-3 1 0,0 0 0,-1 0 0,1 0 0,0 0 0,0 0 0,-1 0 0,1 0 0,0 0 0,0 0 0,-1 1 0,1-1 0,0 0 0,-1 0 0,1 1 0,0-1 0,-1 0 0,1 1 0,0-1 0,0 2 0,2 1 0,-1 0 0,0 0 0,0 1 0,0-1 0,0 1 0,0-1 0,-1 1 0,3 7 0,62 268 0,-37-133 0,-3-42 0,3-1 0,71 164 0,-70-204 0,3 0 0,3-3 0,2 0 0,3-3 0,51 56 0,-73-90 68,-6-9 15,0 1 1,22 17 0,-30-28-225,0 0 1,0-1 0,1 0 0,0 0-1,-1 0 1,1-1 0,0 1-1,0-1 1,1-1 0,-1 1-1,9 0 1,8-1-6686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44A1DB-5985-4E85-ABBC-83AE2300494D}" type="datetimeFigureOut">
              <a:rPr lang="en-GB" smtClean="0"/>
              <a:t>08/08/2023</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A2A96B-457E-4087-BD08-46EDBF0500D6}" type="slidenum">
              <a:rPr lang="en-GB" smtClean="0"/>
              <a:t>‹Nr.›</a:t>
            </a:fld>
            <a:endParaRPr lang="en-GB"/>
          </a:p>
        </p:txBody>
      </p:sp>
    </p:spTree>
    <p:extLst>
      <p:ext uri="{BB962C8B-B14F-4D97-AF65-F5344CB8AC3E}">
        <p14:creationId xmlns:p14="http://schemas.microsoft.com/office/powerpoint/2010/main" val="1303937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8BA2A96B-457E-4087-BD08-46EDBF0500D6}" type="slidenum">
              <a:rPr lang="en-GB" smtClean="0"/>
              <a:t>1</a:t>
            </a:fld>
            <a:endParaRPr lang="en-GB"/>
          </a:p>
        </p:txBody>
      </p:sp>
    </p:spTree>
    <p:extLst>
      <p:ext uri="{BB962C8B-B14F-4D97-AF65-F5344CB8AC3E}">
        <p14:creationId xmlns:p14="http://schemas.microsoft.com/office/powerpoint/2010/main" val="360404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endParaRPr lang="en-GB" dirty="0"/>
          </a:p>
        </p:txBody>
      </p:sp>
      <p:sp>
        <p:nvSpPr>
          <p:cNvPr id="4" name="Segnaposto numero diapositiva 3"/>
          <p:cNvSpPr>
            <a:spLocks noGrp="1"/>
          </p:cNvSpPr>
          <p:nvPr>
            <p:ph type="sldNum" sz="quarter" idx="5"/>
          </p:nvPr>
        </p:nvSpPr>
        <p:spPr/>
        <p:txBody>
          <a:bodyPr/>
          <a:lstStyle/>
          <a:p>
            <a:fld id="{8BA2A96B-457E-4087-BD08-46EDBF0500D6}" type="slidenum">
              <a:rPr lang="en-GB" smtClean="0"/>
              <a:t>22</a:t>
            </a:fld>
            <a:endParaRPr lang="en-GB"/>
          </a:p>
        </p:txBody>
      </p:sp>
    </p:spTree>
    <p:extLst>
      <p:ext uri="{BB962C8B-B14F-4D97-AF65-F5344CB8AC3E}">
        <p14:creationId xmlns:p14="http://schemas.microsoft.com/office/powerpoint/2010/main" val="1605029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
        <p:nvSpPr>
          <p:cNvPr id="4" name="Segnaposto numero diapositiva 3"/>
          <p:cNvSpPr>
            <a:spLocks noGrp="1"/>
          </p:cNvSpPr>
          <p:nvPr>
            <p:ph type="sldNum" sz="quarter" idx="10"/>
          </p:nvPr>
        </p:nvSpPr>
        <p:spPr/>
        <p:txBody>
          <a:bodyPr/>
          <a:lstStyle/>
          <a:p>
            <a:fld id="{8BA2A96B-457E-4087-BD08-46EDBF0500D6}" type="slidenum">
              <a:rPr lang="en-GB" smtClean="0"/>
              <a:t>27</a:t>
            </a:fld>
            <a:endParaRPr lang="en-GB"/>
          </a:p>
        </p:txBody>
      </p:sp>
    </p:spTree>
    <p:extLst>
      <p:ext uri="{BB962C8B-B14F-4D97-AF65-F5344CB8AC3E}">
        <p14:creationId xmlns:p14="http://schemas.microsoft.com/office/powerpoint/2010/main" val="81532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a:t>STM: lemon, key and ball</a:t>
            </a:r>
          </a:p>
        </p:txBody>
      </p:sp>
      <p:sp>
        <p:nvSpPr>
          <p:cNvPr id="4" name="Segnaposto numero diapositiva 3"/>
          <p:cNvSpPr>
            <a:spLocks noGrp="1"/>
          </p:cNvSpPr>
          <p:nvPr>
            <p:ph type="sldNum" sz="quarter" idx="5"/>
          </p:nvPr>
        </p:nvSpPr>
        <p:spPr/>
        <p:txBody>
          <a:bodyPr/>
          <a:lstStyle/>
          <a:p>
            <a:fld id="{8BA2A96B-457E-4087-BD08-46EDBF0500D6}" type="slidenum">
              <a:rPr lang="en-GB" smtClean="0"/>
              <a:t>3</a:t>
            </a:fld>
            <a:endParaRPr lang="en-GB"/>
          </a:p>
        </p:txBody>
      </p:sp>
    </p:spTree>
    <p:extLst>
      <p:ext uri="{BB962C8B-B14F-4D97-AF65-F5344CB8AC3E}">
        <p14:creationId xmlns:p14="http://schemas.microsoft.com/office/powerpoint/2010/main" val="204046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Subcortical Vascular Dementia. Subcortical vascular dementia, also called Binswanger's disease, is caused by widespread, microscopic areas of damage to the brain resulting from the thickening and narrowing (atherosclerosis) of arteries that supply blood to the subcortical areas of the brain.</a:t>
            </a:r>
          </a:p>
        </p:txBody>
      </p:sp>
      <p:sp>
        <p:nvSpPr>
          <p:cNvPr id="4" name="Segnaposto numero diapositiva 3"/>
          <p:cNvSpPr>
            <a:spLocks noGrp="1"/>
          </p:cNvSpPr>
          <p:nvPr>
            <p:ph type="sldNum" sz="quarter" idx="10"/>
          </p:nvPr>
        </p:nvSpPr>
        <p:spPr/>
        <p:txBody>
          <a:bodyPr/>
          <a:lstStyle/>
          <a:p>
            <a:fld id="{8BA2A96B-457E-4087-BD08-46EDBF0500D6}" type="slidenum">
              <a:rPr lang="en-GB" smtClean="0"/>
              <a:t>4</a:t>
            </a:fld>
            <a:endParaRPr lang="en-GB"/>
          </a:p>
        </p:txBody>
      </p:sp>
    </p:spTree>
    <p:extLst>
      <p:ext uri="{BB962C8B-B14F-4D97-AF65-F5344CB8AC3E}">
        <p14:creationId xmlns:p14="http://schemas.microsoft.com/office/powerpoint/2010/main" val="2716404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Things do not exist; every event is a process; the thing is merely a transient form of an eternal process. Everything is in a flow</a:t>
            </a:r>
          </a:p>
          <a:p>
            <a:endParaRPr lang="en-GB" dirty="0"/>
          </a:p>
        </p:txBody>
      </p:sp>
      <p:sp>
        <p:nvSpPr>
          <p:cNvPr id="4" name="Segnaposto numero diapositiva 3"/>
          <p:cNvSpPr>
            <a:spLocks noGrp="1"/>
          </p:cNvSpPr>
          <p:nvPr>
            <p:ph type="sldNum" sz="quarter" idx="10"/>
          </p:nvPr>
        </p:nvSpPr>
        <p:spPr/>
        <p:txBody>
          <a:bodyPr/>
          <a:lstStyle/>
          <a:p>
            <a:fld id="{8BA2A96B-457E-4087-BD08-46EDBF0500D6}" type="slidenum">
              <a:rPr lang="en-GB" smtClean="0"/>
              <a:t>6</a:t>
            </a:fld>
            <a:endParaRPr lang="en-GB"/>
          </a:p>
        </p:txBody>
      </p:sp>
    </p:spTree>
    <p:extLst>
      <p:ext uri="{BB962C8B-B14F-4D97-AF65-F5344CB8AC3E}">
        <p14:creationId xmlns:p14="http://schemas.microsoft.com/office/powerpoint/2010/main" val="351206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https://youtu.be/n9E_8fjZfk0 </a:t>
            </a:r>
          </a:p>
        </p:txBody>
      </p:sp>
      <p:sp>
        <p:nvSpPr>
          <p:cNvPr id="4" name="Segnaposto numero diapositiva 3"/>
          <p:cNvSpPr>
            <a:spLocks noGrp="1"/>
          </p:cNvSpPr>
          <p:nvPr>
            <p:ph type="sldNum" sz="quarter" idx="10"/>
          </p:nvPr>
        </p:nvSpPr>
        <p:spPr/>
        <p:txBody>
          <a:bodyPr/>
          <a:lstStyle/>
          <a:p>
            <a:fld id="{8BA2A96B-457E-4087-BD08-46EDBF0500D6}" type="slidenum">
              <a:rPr lang="en-GB" smtClean="0"/>
              <a:t>8</a:t>
            </a:fld>
            <a:endParaRPr lang="en-GB"/>
          </a:p>
        </p:txBody>
      </p:sp>
    </p:spTree>
    <p:extLst>
      <p:ext uri="{BB962C8B-B14F-4D97-AF65-F5344CB8AC3E}">
        <p14:creationId xmlns:p14="http://schemas.microsoft.com/office/powerpoint/2010/main" val="3182933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(Stork) </a:t>
            </a:r>
          </a:p>
          <a:p>
            <a:r>
              <a:rPr lang="it-IT" dirty="0"/>
              <a:t>Rosanna: </a:t>
            </a:r>
            <a:r>
              <a:rPr lang="en-GB" b="0" i="0" dirty="0">
                <a:solidFill>
                  <a:srgbClr val="1D2228"/>
                </a:solidFill>
                <a:effectLst/>
                <a:latin typeface="Helvetica Neue"/>
              </a:rPr>
              <a:t>my experience is that we all love to work together and to know differences about pathology and services in different countries. At the same time, we are sure that doing research needs an international network and our collaboration is only a starting point.</a:t>
            </a:r>
            <a:endParaRPr lang="it-IT" dirty="0"/>
          </a:p>
        </p:txBody>
      </p:sp>
      <p:sp>
        <p:nvSpPr>
          <p:cNvPr id="4" name="Segnaposto numero diapositiva 3"/>
          <p:cNvSpPr>
            <a:spLocks noGrp="1"/>
          </p:cNvSpPr>
          <p:nvPr>
            <p:ph type="sldNum" sz="quarter" idx="5"/>
          </p:nvPr>
        </p:nvSpPr>
        <p:spPr/>
        <p:txBody>
          <a:bodyPr/>
          <a:lstStyle/>
          <a:p>
            <a:fld id="{8BA2A96B-457E-4087-BD08-46EDBF0500D6}" type="slidenum">
              <a:rPr lang="en-GB" smtClean="0"/>
              <a:t>13</a:t>
            </a:fld>
            <a:endParaRPr lang="en-GB"/>
          </a:p>
        </p:txBody>
      </p:sp>
    </p:spTree>
    <p:extLst>
      <p:ext uri="{BB962C8B-B14F-4D97-AF65-F5344CB8AC3E}">
        <p14:creationId xmlns:p14="http://schemas.microsoft.com/office/powerpoint/2010/main" val="3196499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dirty="0"/>
              <a:t>To quote the words of </a:t>
            </a:r>
            <a:r>
              <a:rPr lang="en-GB" sz="1200" i="1" dirty="0"/>
              <a:t>Christine Bryden</a:t>
            </a:r>
            <a:endParaRPr lang="en-GB" dirty="0"/>
          </a:p>
        </p:txBody>
      </p:sp>
      <p:sp>
        <p:nvSpPr>
          <p:cNvPr id="4" name="Segnaposto numero diapositiva 3"/>
          <p:cNvSpPr>
            <a:spLocks noGrp="1"/>
          </p:cNvSpPr>
          <p:nvPr>
            <p:ph type="sldNum" sz="quarter" idx="5"/>
          </p:nvPr>
        </p:nvSpPr>
        <p:spPr/>
        <p:txBody>
          <a:bodyPr/>
          <a:lstStyle/>
          <a:p>
            <a:fld id="{8BA2A96B-457E-4087-BD08-46EDBF0500D6}" type="slidenum">
              <a:rPr lang="en-GB" smtClean="0"/>
              <a:t>17</a:t>
            </a:fld>
            <a:endParaRPr lang="en-GB"/>
          </a:p>
        </p:txBody>
      </p:sp>
    </p:spTree>
    <p:extLst>
      <p:ext uri="{BB962C8B-B14F-4D97-AF65-F5344CB8AC3E}">
        <p14:creationId xmlns:p14="http://schemas.microsoft.com/office/powerpoint/2010/main" val="3888623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GB" sz="1800" b="0" i="0" u="none" strike="noStrike" baseline="0" dirty="0">
                <a:latin typeface="URWPalladioL-Roma"/>
              </a:rPr>
              <a:t>clinical dementia rating–sum of the boxes (CDR-SOB)</a:t>
            </a:r>
            <a:endParaRPr lang="en-GB" dirty="0"/>
          </a:p>
        </p:txBody>
      </p:sp>
      <p:sp>
        <p:nvSpPr>
          <p:cNvPr id="4" name="Segnaposto numero diapositiva 3"/>
          <p:cNvSpPr>
            <a:spLocks noGrp="1"/>
          </p:cNvSpPr>
          <p:nvPr>
            <p:ph type="sldNum" sz="quarter" idx="5"/>
          </p:nvPr>
        </p:nvSpPr>
        <p:spPr/>
        <p:txBody>
          <a:bodyPr/>
          <a:lstStyle/>
          <a:p>
            <a:fld id="{8BA2A96B-457E-4087-BD08-46EDBF0500D6}" type="slidenum">
              <a:rPr lang="en-GB" smtClean="0"/>
              <a:t>20</a:t>
            </a:fld>
            <a:endParaRPr lang="en-GB"/>
          </a:p>
        </p:txBody>
      </p:sp>
    </p:spTree>
    <p:extLst>
      <p:ext uri="{BB962C8B-B14F-4D97-AF65-F5344CB8AC3E}">
        <p14:creationId xmlns:p14="http://schemas.microsoft.com/office/powerpoint/2010/main" val="393419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lgn="l"/>
            <a:r>
              <a:rPr lang="en-GB" sz="1800" b="0" i="0" u="none" strike="noStrike" baseline="0" dirty="0">
                <a:latin typeface="URWPalladioL-Roma"/>
              </a:rPr>
              <a:t>clinical dementia rating–sum of the boxes (CDR-SOB)</a:t>
            </a:r>
            <a:endParaRPr lang="en-GB" dirty="0"/>
          </a:p>
        </p:txBody>
      </p:sp>
      <p:sp>
        <p:nvSpPr>
          <p:cNvPr id="4" name="Segnaposto numero diapositiva 3"/>
          <p:cNvSpPr>
            <a:spLocks noGrp="1"/>
          </p:cNvSpPr>
          <p:nvPr>
            <p:ph type="sldNum" sz="quarter" idx="5"/>
          </p:nvPr>
        </p:nvSpPr>
        <p:spPr/>
        <p:txBody>
          <a:bodyPr/>
          <a:lstStyle/>
          <a:p>
            <a:fld id="{8BA2A96B-457E-4087-BD08-46EDBF0500D6}" type="slidenum">
              <a:rPr lang="en-GB" smtClean="0"/>
              <a:t>21</a:t>
            </a:fld>
            <a:endParaRPr lang="en-GB"/>
          </a:p>
        </p:txBody>
      </p:sp>
    </p:spTree>
    <p:extLst>
      <p:ext uri="{BB962C8B-B14F-4D97-AF65-F5344CB8AC3E}">
        <p14:creationId xmlns:p14="http://schemas.microsoft.com/office/powerpoint/2010/main" val="3252652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BE0ACCF-306C-468C-A34A-18B7A6CC47D5}" type="datetimeFigureOut">
              <a:rPr lang="it-IT" smtClean="0"/>
              <a:t>08/08/2023</a:t>
            </a:fld>
            <a:endParaRPr lang="it-IT"/>
          </a:p>
        </p:txBody>
      </p:sp>
      <p:sp>
        <p:nvSpPr>
          <p:cNvPr id="5" name="Footer Placeholder 4"/>
          <p:cNvSpPr>
            <a:spLocks noGrp="1"/>
          </p:cNvSpPr>
          <p:nvPr>
            <p:ph type="ftr" sz="quarter" idx="11"/>
          </p:nvPr>
        </p:nvSpPr>
        <p:spPr>
          <a:xfrm>
            <a:off x="1876424" y="5410201"/>
            <a:ext cx="5124886" cy="365125"/>
          </a:xfrm>
        </p:spPr>
        <p:txBody>
          <a:bodyPr/>
          <a:lstStyle/>
          <a:p>
            <a:endParaRPr lang="it-IT"/>
          </a:p>
        </p:txBody>
      </p:sp>
      <p:sp>
        <p:nvSpPr>
          <p:cNvPr id="6" name="Slide Number Placeholder 5"/>
          <p:cNvSpPr>
            <a:spLocks noGrp="1"/>
          </p:cNvSpPr>
          <p:nvPr>
            <p:ph type="sldNum" sz="quarter" idx="12"/>
          </p:nvPr>
        </p:nvSpPr>
        <p:spPr>
          <a:xfrm>
            <a:off x="9896911" y="5410199"/>
            <a:ext cx="771089" cy="365125"/>
          </a:xfrm>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2532129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it-IT"/>
              <a:t>Fare clic sull'icona per inserire un'immagine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BE0ACCF-306C-468C-A34A-18B7A6CC47D5}" type="datetimeFigureOut">
              <a:rPr lang="it-IT" smtClean="0"/>
              <a:t>08/08/2023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660767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BE0ACCF-306C-468C-A34A-18B7A6CC47D5}" type="datetimeFigureOut">
              <a:rPr lang="it-IT" smtClean="0"/>
              <a:t>08/08/2023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3057609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BE0ACCF-306C-468C-A34A-18B7A6CC47D5}" type="datetimeFigureOut">
              <a:rPr lang="it-IT" smtClean="0"/>
              <a:t>08/08/2023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0747C9-2EAC-43F4-B88C-ABD6138AADED}" type="slidenum">
              <a:rPr lang="it-IT" smtClean="0"/>
              <a:t>‹Nr.›</a:t>
            </a:fld>
            <a:endParaRPr lang="it-IT"/>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6259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BE0ACCF-306C-468C-A34A-18B7A6CC47D5}" type="datetimeFigureOut">
              <a:rPr lang="it-IT" smtClean="0"/>
              <a:t>08/08/2023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2048809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FBE0ACCF-306C-468C-A34A-18B7A6CC47D5}" type="datetimeFigureOut">
              <a:rPr lang="it-IT" smtClean="0"/>
              <a:t>08/08/2023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9876078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it-IT"/>
              <a:t>Fare clic sull'icona per inserire un'immagine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FBE0ACCF-306C-468C-A34A-18B7A6CC47D5}" type="datetimeFigureOut">
              <a:rPr lang="it-IT" smtClean="0"/>
              <a:t>08/08/2023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122045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BE0ACCF-306C-468C-A34A-18B7A6CC47D5}" type="datetimeFigureOut">
              <a:rPr lang="it-IT" smtClean="0"/>
              <a:t>08/08/2023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290787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BE0ACCF-306C-468C-A34A-18B7A6CC47D5}" type="datetimeFigureOut">
              <a:rPr lang="it-IT" smtClean="0"/>
              <a:t>08/08/2023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1464182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FBE0ACCF-306C-468C-A34A-18B7A6CC47D5}" type="datetimeFigureOut">
              <a:rPr lang="it-IT" smtClean="0"/>
              <a:t>08/08/2023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1490187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FBE0ACCF-306C-468C-A34A-18B7A6CC47D5}" type="datetimeFigureOut">
              <a:rPr lang="it-IT" smtClean="0"/>
              <a:t>08/08/2023</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734681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FBE0ACCF-306C-468C-A34A-18B7A6CC47D5}" type="datetimeFigureOut">
              <a:rPr lang="it-IT" smtClean="0"/>
              <a:t>08/08/2023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565442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41410" y="3073397"/>
            <a:ext cx="4878391"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172200" y="3073397"/>
            <a:ext cx="4875210" cy="2717801"/>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BE0ACCF-306C-468C-A34A-18B7A6CC47D5}" type="datetimeFigureOut">
              <a:rPr lang="it-IT" smtClean="0"/>
              <a:t>08/08/2023</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3971067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FBE0ACCF-306C-468C-A34A-18B7A6CC47D5}" type="datetimeFigureOut">
              <a:rPr lang="it-IT" smtClean="0"/>
              <a:t>08/08/2023</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2625073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0ACCF-306C-468C-A34A-18B7A6CC47D5}" type="datetimeFigureOut">
              <a:rPr lang="it-IT" smtClean="0"/>
              <a:t>08/08/2023</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1105008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BE0ACCF-306C-468C-A34A-18B7A6CC47D5}" type="datetimeFigureOut">
              <a:rPr lang="it-IT" smtClean="0"/>
              <a:t>08/08/2023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565385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FBE0ACCF-306C-468C-A34A-18B7A6CC47D5}" type="datetimeFigureOut">
              <a:rPr lang="it-IT" smtClean="0"/>
              <a:t>08/08/2023</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30747C9-2EAC-43F4-B88C-ABD6138AADED}" type="slidenum">
              <a:rPr lang="it-IT" smtClean="0"/>
              <a:t>‹Nr.›</a:t>
            </a:fld>
            <a:endParaRPr lang="it-IT"/>
          </a:p>
        </p:txBody>
      </p:sp>
    </p:spTree>
    <p:extLst>
      <p:ext uri="{BB962C8B-B14F-4D97-AF65-F5344CB8AC3E}">
        <p14:creationId xmlns:p14="http://schemas.microsoft.com/office/powerpoint/2010/main" val="4029079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BE0ACCF-306C-468C-A34A-18B7A6CC47D5}" type="datetimeFigureOut">
              <a:rPr lang="it-IT" smtClean="0"/>
              <a:t>08/08/2023</a:t>
            </a:fld>
            <a:endParaRPr lang="it-IT"/>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0747C9-2EAC-43F4-B88C-ABD6138AADED}" type="slidenum">
              <a:rPr lang="it-IT" smtClean="0"/>
              <a:t>‹Nr.›</a:t>
            </a:fld>
            <a:endParaRPr lang="it-IT"/>
          </a:p>
        </p:txBody>
      </p:sp>
    </p:spTree>
    <p:extLst>
      <p:ext uri="{BB962C8B-B14F-4D97-AF65-F5344CB8AC3E}">
        <p14:creationId xmlns:p14="http://schemas.microsoft.com/office/powerpoint/2010/main" val="2312221425"/>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hyperlink" Target="https://pxhere.com/en/photo/1097408"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jp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hyperlink" Target="https://www.gestalt-terapia.es/mindfulness-y-terapia-gestalt-es-el-mindfulness-algo-realmente-nuevo/" TargetMode="Externa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www.publicdomainpictures.net/view-image.php?image=177928&amp;picture=&amp;jazyk=PT" TargetMode="External"/><Relationship Id="rId5" Type="http://schemas.openxmlformats.org/officeDocument/2006/relationships/image" Target="../media/image14.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freepngimg.com/png/17647-umbrella-picture" TargetMode="External"/><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s://www.mdpi.com/1660-4601/19/6/3260"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www.inrca.it/" TargetMode="External"/><Relationship Id="rId4" Type="http://schemas.openxmlformats.org/officeDocument/2006/relationships/hyperlink" Target="mailto:s.santini2@inrca.i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8.png"/><Relationship Id="rId4" Type="http://schemas.openxmlformats.org/officeDocument/2006/relationships/image" Target="../media/image50.png"/><Relationship Id="rId9" Type="http://schemas.openxmlformats.org/officeDocument/2006/relationships/customXml" Target="../ink/ink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ideo" Target="https://www.youtube.com/embed/n9E_8fjZfk0" TargetMode="Externa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721007" y="2450645"/>
            <a:ext cx="9144000" cy="1883323"/>
          </a:xfrm>
        </p:spPr>
        <p:txBody>
          <a:bodyPr>
            <a:noAutofit/>
          </a:bodyPr>
          <a:lstStyle/>
          <a:p>
            <a:r>
              <a:rPr lang="en-GB" sz="4000" dirty="0"/>
              <a:t>Measuring the efficacy of Gestalt therapy to treat depression in people with dementias</a:t>
            </a:r>
          </a:p>
        </p:txBody>
      </p:sp>
      <p:pic>
        <p:nvPicPr>
          <p:cNvPr id="4" name="Immagine 3"/>
          <p:cNvPicPr>
            <a:picLocks noChangeAspect="1"/>
          </p:cNvPicPr>
          <p:nvPr/>
        </p:nvPicPr>
        <p:blipFill>
          <a:blip r:embed="rId3"/>
          <a:stretch>
            <a:fillRect/>
          </a:stretch>
        </p:blipFill>
        <p:spPr>
          <a:xfrm>
            <a:off x="8355367" y="440581"/>
            <a:ext cx="3031390" cy="1438204"/>
          </a:xfrm>
          <a:prstGeom prst="rect">
            <a:avLst/>
          </a:prstGeom>
        </p:spPr>
      </p:pic>
      <p:sp>
        <p:nvSpPr>
          <p:cNvPr id="5" name="CasellaDiTesto 4"/>
          <p:cNvSpPr txBox="1"/>
          <p:nvPr/>
        </p:nvSpPr>
        <p:spPr>
          <a:xfrm>
            <a:off x="2449284" y="4982028"/>
            <a:ext cx="9448673" cy="1877437"/>
          </a:xfrm>
          <a:prstGeom prst="rect">
            <a:avLst/>
          </a:prstGeom>
          <a:noFill/>
        </p:spPr>
        <p:txBody>
          <a:bodyPr wrap="square" rtlCol="0">
            <a:spAutoFit/>
          </a:bodyPr>
          <a:lstStyle/>
          <a:p>
            <a:r>
              <a:rPr lang="en-GB" sz="2000" dirty="0">
                <a:latin typeface="Maiandra GD" panose="020E0502030308020204" pitchFamily="34" charset="0"/>
              </a:rPr>
              <a:t>Presenter: </a:t>
            </a:r>
            <a:r>
              <a:rPr lang="en-GB" sz="2400" b="1" dirty="0">
                <a:latin typeface="Maiandra GD" panose="020E0502030308020204" pitchFamily="34" charset="0"/>
              </a:rPr>
              <a:t>Alessandra </a:t>
            </a:r>
            <a:r>
              <a:rPr lang="en-GB" sz="2400" b="1" dirty="0" err="1">
                <a:latin typeface="Maiandra GD" panose="020E0502030308020204" pitchFamily="34" charset="0"/>
              </a:rPr>
              <a:t>Merizzi</a:t>
            </a:r>
            <a:r>
              <a:rPr lang="en-GB" sz="2000" dirty="0">
                <a:latin typeface="Maiandra GD" panose="020E0502030308020204" pitchFamily="34" charset="0"/>
              </a:rPr>
              <a:t>, </a:t>
            </a:r>
            <a:r>
              <a:rPr lang="en-GB" sz="2000" i="1" dirty="0">
                <a:latin typeface="Maiandra GD" panose="020E0502030308020204" pitchFamily="34" charset="0"/>
              </a:rPr>
              <a:t>psychology researcher at IRCCS INRCA, National Institute of Health and Science on Aging, Centre for Socio-Economic Research on Aging</a:t>
            </a:r>
          </a:p>
          <a:p>
            <a:endParaRPr lang="en-GB" sz="800" i="1" dirty="0">
              <a:latin typeface="Maiandra GD" panose="020E0502030308020204" pitchFamily="34" charset="0"/>
            </a:endParaRPr>
          </a:p>
          <a:p>
            <a:r>
              <a:rPr lang="en-GB" sz="2000" dirty="0">
                <a:latin typeface="Maiandra GD" panose="020E0502030308020204" pitchFamily="34" charset="0"/>
              </a:rPr>
              <a:t>In collaboration with </a:t>
            </a:r>
            <a:r>
              <a:rPr lang="en-GB" sz="2400" b="1" dirty="0">
                <a:latin typeface="Maiandra GD" panose="020E0502030308020204" pitchFamily="34" charset="0"/>
              </a:rPr>
              <a:t>Rosanna </a:t>
            </a:r>
            <a:r>
              <a:rPr lang="en-GB" sz="2400" b="1" dirty="0" err="1">
                <a:latin typeface="Maiandra GD" panose="020E0502030308020204" pitchFamily="34" charset="0"/>
              </a:rPr>
              <a:t>Biasi</a:t>
            </a:r>
            <a:r>
              <a:rPr lang="en-GB" sz="2400" b="1" dirty="0">
                <a:latin typeface="Maiandra GD" panose="020E0502030308020204" pitchFamily="34" charset="0"/>
              </a:rPr>
              <a:t> </a:t>
            </a:r>
            <a:r>
              <a:rPr lang="en-GB" sz="2000" dirty="0">
                <a:latin typeface="Maiandra GD" panose="020E0502030308020204" pitchFamily="34" charset="0"/>
              </a:rPr>
              <a:t>&amp; </a:t>
            </a:r>
            <a:r>
              <a:rPr lang="en-GB" sz="2400" b="1" dirty="0">
                <a:latin typeface="Maiandra GD" panose="020E0502030308020204" pitchFamily="34" charset="0"/>
              </a:rPr>
              <a:t>Fernando Alvarez </a:t>
            </a:r>
            <a:r>
              <a:rPr lang="en-GB" sz="2400" b="1" dirty="0" err="1">
                <a:latin typeface="Maiandra GD" panose="020E0502030308020204" pitchFamily="34" charset="0"/>
              </a:rPr>
              <a:t>Zamudio</a:t>
            </a:r>
            <a:endParaRPr lang="en-GB" sz="2000" b="1" dirty="0">
              <a:latin typeface="Maiandra GD" panose="020E0502030308020204" pitchFamily="34" charset="0"/>
            </a:endParaRPr>
          </a:p>
          <a:p>
            <a:endParaRPr lang="en-GB" sz="2000" dirty="0"/>
          </a:p>
        </p:txBody>
      </p:sp>
      <p:sp>
        <p:nvSpPr>
          <p:cNvPr id="6" name="CasellaDiTesto 5">
            <a:extLst>
              <a:ext uri="{FF2B5EF4-FFF2-40B4-BE49-F238E27FC236}">
                <a16:creationId xmlns:a16="http://schemas.microsoft.com/office/drawing/2014/main" id="{8011094B-D0A7-05E6-E7A0-832E3C4786BE}"/>
              </a:ext>
            </a:extLst>
          </p:cNvPr>
          <p:cNvSpPr txBox="1"/>
          <p:nvPr/>
        </p:nvSpPr>
        <p:spPr>
          <a:xfrm>
            <a:off x="3497394" y="440581"/>
            <a:ext cx="4857973" cy="923330"/>
          </a:xfrm>
          <a:prstGeom prst="rect">
            <a:avLst/>
          </a:prstGeom>
          <a:noFill/>
        </p:spPr>
        <p:txBody>
          <a:bodyPr wrap="square">
            <a:spAutoFit/>
          </a:bodyPr>
          <a:lstStyle/>
          <a:p>
            <a:pPr algn="r"/>
            <a:r>
              <a:rPr lang="en-GB" dirty="0">
                <a:latin typeface="Maiandra GD" panose="020E0502030308020204" pitchFamily="34" charset="0"/>
              </a:rPr>
              <a:t>«GESTALT FOR FUTURE – CREATING A NETWORK FOR RESEARCH»</a:t>
            </a:r>
          </a:p>
          <a:p>
            <a:pPr algn="r"/>
            <a:r>
              <a:rPr lang="en-GB" dirty="0">
                <a:latin typeface="Maiandra GD" panose="020E0502030308020204" pitchFamily="34" charset="0"/>
              </a:rPr>
              <a:t>HAMBURG, 2</a:t>
            </a:r>
            <a:r>
              <a:rPr lang="en-GB" baseline="30000" dirty="0">
                <a:latin typeface="Maiandra GD" panose="020E0502030308020204" pitchFamily="34" charset="0"/>
              </a:rPr>
              <a:t>ND</a:t>
            </a:r>
            <a:r>
              <a:rPr lang="en-GB" dirty="0">
                <a:latin typeface="Maiandra GD" panose="020E0502030308020204" pitchFamily="34" charset="0"/>
              </a:rPr>
              <a:t> TO 4</a:t>
            </a:r>
            <a:r>
              <a:rPr lang="en-GB" baseline="30000" dirty="0">
                <a:latin typeface="Maiandra GD" panose="020E0502030308020204" pitchFamily="34" charset="0"/>
              </a:rPr>
              <a:t>TH</a:t>
            </a:r>
            <a:r>
              <a:rPr lang="en-GB" dirty="0">
                <a:latin typeface="Maiandra GD" panose="020E0502030308020204" pitchFamily="34" charset="0"/>
              </a:rPr>
              <a:t> SEPTEMBER 2022</a:t>
            </a:r>
          </a:p>
        </p:txBody>
      </p:sp>
      <p:pic>
        <p:nvPicPr>
          <p:cNvPr id="7" name="Immagine 6"/>
          <p:cNvPicPr>
            <a:picLocks noChangeAspect="1"/>
          </p:cNvPicPr>
          <p:nvPr/>
        </p:nvPicPr>
        <p:blipFill>
          <a:blip r:embed="rId4"/>
          <a:stretch>
            <a:fillRect/>
          </a:stretch>
        </p:blipFill>
        <p:spPr>
          <a:xfrm>
            <a:off x="788916" y="402481"/>
            <a:ext cx="1660368" cy="1539300"/>
          </a:xfrm>
          <a:prstGeom prst="rect">
            <a:avLst/>
          </a:prstGeom>
        </p:spPr>
      </p:pic>
    </p:spTree>
    <p:extLst>
      <p:ext uri="{BB962C8B-B14F-4D97-AF65-F5344CB8AC3E}">
        <p14:creationId xmlns:p14="http://schemas.microsoft.com/office/powerpoint/2010/main" val="3904368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dirty="0"/>
              <a:t>DEMENTIA AND DEPRESSION: there is more</a:t>
            </a:r>
          </a:p>
        </p:txBody>
      </p:sp>
      <p:sp>
        <p:nvSpPr>
          <p:cNvPr id="3" name="CasellaDiTesto 2"/>
          <p:cNvSpPr txBox="1"/>
          <p:nvPr/>
        </p:nvSpPr>
        <p:spPr>
          <a:xfrm>
            <a:off x="2281382" y="2097088"/>
            <a:ext cx="3232727" cy="400110"/>
          </a:xfrm>
          <a:prstGeom prst="rect">
            <a:avLst/>
          </a:prstGeom>
          <a:noFill/>
        </p:spPr>
        <p:txBody>
          <a:bodyPr wrap="square" rtlCol="0">
            <a:spAutoFit/>
          </a:bodyPr>
          <a:lstStyle/>
          <a:p>
            <a:r>
              <a:rPr lang="en-GB" sz="2000" dirty="0"/>
              <a:t>History of depression</a:t>
            </a:r>
          </a:p>
        </p:txBody>
      </p:sp>
      <p:sp>
        <p:nvSpPr>
          <p:cNvPr id="4" name="CasellaDiTesto 3"/>
          <p:cNvSpPr txBox="1"/>
          <p:nvPr/>
        </p:nvSpPr>
        <p:spPr>
          <a:xfrm>
            <a:off x="6613236" y="2466420"/>
            <a:ext cx="3038764" cy="400110"/>
          </a:xfrm>
          <a:prstGeom prst="rect">
            <a:avLst/>
          </a:prstGeom>
          <a:noFill/>
        </p:spPr>
        <p:txBody>
          <a:bodyPr wrap="square" rtlCol="0">
            <a:spAutoFit/>
          </a:bodyPr>
          <a:lstStyle/>
          <a:p>
            <a:r>
              <a:rPr lang="en-GB" sz="2000" dirty="0"/>
              <a:t>The experience of diagnosis</a:t>
            </a:r>
          </a:p>
        </p:txBody>
      </p:sp>
      <p:sp>
        <p:nvSpPr>
          <p:cNvPr id="5" name="CasellaDiTesto 4"/>
          <p:cNvSpPr txBox="1"/>
          <p:nvPr/>
        </p:nvSpPr>
        <p:spPr>
          <a:xfrm>
            <a:off x="2456871" y="3235862"/>
            <a:ext cx="4285673" cy="400110"/>
          </a:xfrm>
          <a:prstGeom prst="rect">
            <a:avLst/>
          </a:prstGeom>
          <a:noFill/>
        </p:spPr>
        <p:txBody>
          <a:bodyPr wrap="square" rtlCol="0">
            <a:spAutoFit/>
          </a:bodyPr>
          <a:lstStyle/>
          <a:p>
            <a:r>
              <a:rPr lang="en-GB" sz="2000" dirty="0"/>
              <a:t>Difficulties adjusting after diagnosis</a:t>
            </a:r>
          </a:p>
        </p:txBody>
      </p:sp>
      <p:sp>
        <p:nvSpPr>
          <p:cNvPr id="6" name="CasellaDiTesto 5"/>
          <p:cNvSpPr txBox="1"/>
          <p:nvPr/>
        </p:nvSpPr>
        <p:spPr>
          <a:xfrm>
            <a:off x="5080000" y="4005304"/>
            <a:ext cx="5855854" cy="707886"/>
          </a:xfrm>
          <a:prstGeom prst="rect">
            <a:avLst/>
          </a:prstGeom>
          <a:noFill/>
        </p:spPr>
        <p:txBody>
          <a:bodyPr wrap="square" rtlCol="0">
            <a:spAutoFit/>
          </a:bodyPr>
          <a:lstStyle/>
          <a:p>
            <a:r>
              <a:rPr lang="en-GB" sz="2000" dirty="0"/>
              <a:t>Organic changes in the brain due to dementia (some types, sometimes)</a:t>
            </a:r>
          </a:p>
        </p:txBody>
      </p:sp>
      <p:sp>
        <p:nvSpPr>
          <p:cNvPr id="7" name="CasellaDiTesto 6"/>
          <p:cNvSpPr txBox="1"/>
          <p:nvPr/>
        </p:nvSpPr>
        <p:spPr>
          <a:xfrm>
            <a:off x="2281382" y="5006109"/>
            <a:ext cx="5227782" cy="707886"/>
          </a:xfrm>
          <a:prstGeom prst="rect">
            <a:avLst/>
          </a:prstGeom>
          <a:noFill/>
        </p:spPr>
        <p:txBody>
          <a:bodyPr wrap="square" rtlCol="0">
            <a:spAutoFit/>
          </a:bodyPr>
          <a:lstStyle/>
          <a:p>
            <a:r>
              <a:rPr lang="en-GB" sz="2000" dirty="0"/>
              <a:t>Common risk factors for depression in old age e.g., social isolation and bereavement</a:t>
            </a:r>
          </a:p>
        </p:txBody>
      </p:sp>
    </p:spTree>
    <p:extLst>
      <p:ext uri="{BB962C8B-B14F-4D97-AF65-F5344CB8AC3E}">
        <p14:creationId xmlns:p14="http://schemas.microsoft.com/office/powerpoint/2010/main" val="114266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style.rotation</p:attrName>
                                        </p:attrNameLst>
                                      </p:cBhvr>
                                      <p:tavLst>
                                        <p:tav tm="0">
                                          <p:val>
                                            <p:fltVal val="90"/>
                                          </p:val>
                                        </p:tav>
                                        <p:tav tm="100000">
                                          <p:val>
                                            <p:fltVal val="0"/>
                                          </p:val>
                                        </p:tav>
                                      </p:tavLst>
                                    </p:anim>
                                    <p:animEffect transition="in" filter="fade">
                                      <p:cBhvr>
                                        <p:cTn id="3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dirty="0"/>
              <a:t>DEMENTIA OR DEPRESSION?</a:t>
            </a:r>
          </a:p>
        </p:txBody>
      </p:sp>
      <p:sp>
        <p:nvSpPr>
          <p:cNvPr id="5" name="CasellaDiTesto 4"/>
          <p:cNvSpPr txBox="1"/>
          <p:nvPr/>
        </p:nvSpPr>
        <p:spPr>
          <a:xfrm>
            <a:off x="1856509" y="2318327"/>
            <a:ext cx="4294909" cy="2677656"/>
          </a:xfrm>
          <a:prstGeom prst="rect">
            <a:avLst/>
          </a:prstGeom>
          <a:noFill/>
        </p:spPr>
        <p:txBody>
          <a:bodyPr wrap="square" rtlCol="0">
            <a:spAutoFit/>
          </a:bodyPr>
          <a:lstStyle/>
          <a:p>
            <a:r>
              <a:rPr lang="en-GB" sz="2400" dirty="0"/>
              <a:t>DEPRESSION</a:t>
            </a:r>
          </a:p>
          <a:p>
            <a:pPr marL="285750" indent="-285750">
              <a:buFontTx/>
              <a:buChar char="-"/>
            </a:pPr>
            <a:r>
              <a:rPr lang="en-GB" sz="2400" dirty="0"/>
              <a:t>Difficulties concentrating</a:t>
            </a:r>
          </a:p>
          <a:p>
            <a:pPr marL="285750" indent="-285750">
              <a:buFontTx/>
              <a:buChar char="-"/>
            </a:pPr>
            <a:r>
              <a:rPr lang="en-GB" sz="2400" dirty="0"/>
              <a:t>Says «I don’t know»</a:t>
            </a:r>
          </a:p>
          <a:p>
            <a:pPr marL="285750" indent="-285750">
              <a:buFontTx/>
              <a:buChar char="-"/>
            </a:pPr>
            <a:r>
              <a:rPr lang="en-GB" sz="2400" dirty="0"/>
              <a:t>Consistent low mood</a:t>
            </a:r>
          </a:p>
          <a:p>
            <a:pPr marL="285750" indent="-285750">
              <a:buFontTx/>
              <a:buChar char="-"/>
            </a:pPr>
            <a:r>
              <a:rPr lang="en-GB" sz="2400" dirty="0"/>
              <a:t>«Gives up»</a:t>
            </a:r>
          </a:p>
          <a:p>
            <a:pPr marL="285750" indent="-285750">
              <a:buFontTx/>
              <a:buChar char="-"/>
            </a:pPr>
            <a:r>
              <a:rPr lang="en-GB" sz="2400" dirty="0"/>
              <a:t>Orientation to time, date and place remain intact</a:t>
            </a:r>
          </a:p>
        </p:txBody>
      </p:sp>
      <p:sp>
        <p:nvSpPr>
          <p:cNvPr id="6" name="CasellaDiTesto 5"/>
          <p:cNvSpPr txBox="1"/>
          <p:nvPr/>
        </p:nvSpPr>
        <p:spPr>
          <a:xfrm>
            <a:off x="6400799" y="2318327"/>
            <a:ext cx="5309420" cy="2308324"/>
          </a:xfrm>
          <a:prstGeom prst="rect">
            <a:avLst/>
          </a:prstGeom>
          <a:noFill/>
        </p:spPr>
        <p:txBody>
          <a:bodyPr wrap="square" rtlCol="0">
            <a:spAutoFit/>
          </a:bodyPr>
          <a:lstStyle/>
          <a:p>
            <a:r>
              <a:rPr lang="en-GB" sz="2400" dirty="0"/>
              <a:t>DEMENTIA</a:t>
            </a:r>
          </a:p>
          <a:p>
            <a:pPr marL="285750" indent="-285750">
              <a:buFontTx/>
              <a:buChar char="-"/>
            </a:pPr>
            <a:r>
              <a:rPr lang="en-GB" sz="2400" dirty="0"/>
              <a:t>Short term memory problems</a:t>
            </a:r>
          </a:p>
          <a:p>
            <a:pPr marL="285750" indent="-285750">
              <a:buFontTx/>
              <a:buChar char="-"/>
            </a:pPr>
            <a:r>
              <a:rPr lang="en-GB" sz="2400" dirty="0"/>
              <a:t>Will give an answer</a:t>
            </a:r>
          </a:p>
          <a:p>
            <a:pPr marL="285750" indent="-285750">
              <a:buFontTx/>
              <a:buChar char="-"/>
            </a:pPr>
            <a:r>
              <a:rPr lang="en-GB" sz="2400" dirty="0"/>
              <a:t>Mood variation (good days/bad days)</a:t>
            </a:r>
          </a:p>
          <a:p>
            <a:pPr marL="285750" indent="-285750">
              <a:buFontTx/>
              <a:buChar char="-"/>
            </a:pPr>
            <a:r>
              <a:rPr lang="en-GB" sz="2400" dirty="0"/>
              <a:t>Has a go</a:t>
            </a:r>
          </a:p>
          <a:p>
            <a:pPr marL="285750" indent="-285750">
              <a:buFontTx/>
              <a:buChar char="-"/>
            </a:pPr>
            <a:r>
              <a:rPr lang="en-GB" sz="2400" dirty="0"/>
              <a:t>Confusion to time, date and place</a:t>
            </a:r>
          </a:p>
        </p:txBody>
      </p:sp>
      <p:pic>
        <p:nvPicPr>
          <p:cNvPr id="3" name="Immagine 2" descr="manic &lt;strong&gt;depression&lt;/strong&gt; fellowship | madmark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180" y="2097088"/>
            <a:ext cx="1563329" cy="2344994"/>
          </a:xfrm>
          <a:prstGeom prst="rect">
            <a:avLst/>
          </a:prstGeom>
        </p:spPr>
      </p:pic>
      <p:pic>
        <p:nvPicPr>
          <p:cNvPr id="4" name="Immagine 3" descr="alzheimer's, &lt;strong&gt;dementia&lt;/strong&gt;, person, man, words, word-finding disorders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3070" y="4690511"/>
            <a:ext cx="2642494" cy="1981871"/>
          </a:xfrm>
          <a:prstGeom prst="rect">
            <a:avLst/>
          </a:prstGeom>
        </p:spPr>
      </p:pic>
    </p:spTree>
    <p:extLst>
      <p:ext uri="{BB962C8B-B14F-4D97-AF65-F5344CB8AC3E}">
        <p14:creationId xmlns:p14="http://schemas.microsoft.com/office/powerpoint/2010/main" val="168052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9" name="Picture 2">
            <a:extLst>
              <a:ext uri="{FF2B5EF4-FFF2-40B4-BE49-F238E27FC236}">
                <a16:creationId xmlns:a16="http://schemas.microsoft.com/office/drawing/2014/main" id="{33D44672-E0E3-4674-950D-BD508BE45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1" name="Group 10">
            <a:extLst>
              <a:ext uri="{FF2B5EF4-FFF2-40B4-BE49-F238E27FC236}">
                <a16:creationId xmlns:a16="http://schemas.microsoft.com/office/drawing/2014/main" id="{C320E816-B393-45A7-B72E-0E7957C1F5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a:extLst>
                <a:ext uri="{FF2B5EF4-FFF2-40B4-BE49-F238E27FC236}">
                  <a16:creationId xmlns:a16="http://schemas.microsoft.com/office/drawing/2014/main" id="{FA8BF52E-F01E-4F10-AD3E-209E6561106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3" name="Freeform 6">
              <a:extLst>
                <a:ext uri="{FF2B5EF4-FFF2-40B4-BE49-F238E27FC236}">
                  <a16:creationId xmlns:a16="http://schemas.microsoft.com/office/drawing/2014/main" id="{5CCD0569-C62E-48FB-A8BB-6BC8387F18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 name="Freeform 7">
              <a:extLst>
                <a:ext uri="{FF2B5EF4-FFF2-40B4-BE49-F238E27FC236}">
                  <a16:creationId xmlns:a16="http://schemas.microsoft.com/office/drawing/2014/main" id="{174BD00C-33C4-4671-B4FE-160539C7C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 name="Rectangle 8">
              <a:extLst>
                <a:ext uri="{FF2B5EF4-FFF2-40B4-BE49-F238E27FC236}">
                  <a16:creationId xmlns:a16="http://schemas.microsoft.com/office/drawing/2014/main" id="{FBA088E6-2B20-422C-B1A4-FC1D5C83BD4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6" name="Freeform 9">
              <a:extLst>
                <a:ext uri="{FF2B5EF4-FFF2-40B4-BE49-F238E27FC236}">
                  <a16:creationId xmlns:a16="http://schemas.microsoft.com/office/drawing/2014/main" id="{59E0759F-8BBC-4BFB-BFC8-88089196B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 name="Freeform 10">
              <a:extLst>
                <a:ext uri="{FF2B5EF4-FFF2-40B4-BE49-F238E27FC236}">
                  <a16:creationId xmlns:a16="http://schemas.microsoft.com/office/drawing/2014/main" id="{841556E7-C3FA-4293-BC40-79A11418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 name="Freeform 11">
              <a:extLst>
                <a:ext uri="{FF2B5EF4-FFF2-40B4-BE49-F238E27FC236}">
                  <a16:creationId xmlns:a16="http://schemas.microsoft.com/office/drawing/2014/main" id="{5776AD70-B265-4282-9F6D-A6FF2968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 name="Freeform 12">
              <a:extLst>
                <a:ext uri="{FF2B5EF4-FFF2-40B4-BE49-F238E27FC236}">
                  <a16:creationId xmlns:a16="http://schemas.microsoft.com/office/drawing/2014/main" id="{8B4764B4-C673-4421-9691-45A236FA5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 name="Freeform 13">
              <a:extLst>
                <a:ext uri="{FF2B5EF4-FFF2-40B4-BE49-F238E27FC236}">
                  <a16:creationId xmlns:a16="http://schemas.microsoft.com/office/drawing/2014/main" id="{820C4B27-9DCA-4BE7-8DA2-F0CEDA297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 name="Freeform 14">
              <a:extLst>
                <a:ext uri="{FF2B5EF4-FFF2-40B4-BE49-F238E27FC236}">
                  <a16:creationId xmlns:a16="http://schemas.microsoft.com/office/drawing/2014/main" id="{10228B76-9508-4406-9511-086A595AA4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 name="Freeform 15">
              <a:extLst>
                <a:ext uri="{FF2B5EF4-FFF2-40B4-BE49-F238E27FC236}">
                  <a16:creationId xmlns:a16="http://schemas.microsoft.com/office/drawing/2014/main" id="{CB09C001-F04E-43E0-B05A-ED31B2EA1B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 name="Freeform 16">
              <a:extLst>
                <a:ext uri="{FF2B5EF4-FFF2-40B4-BE49-F238E27FC236}">
                  <a16:creationId xmlns:a16="http://schemas.microsoft.com/office/drawing/2014/main" id="{015DC477-AE9B-4344-B43E-7C294BEA8C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 name="Freeform 17">
              <a:extLst>
                <a:ext uri="{FF2B5EF4-FFF2-40B4-BE49-F238E27FC236}">
                  <a16:creationId xmlns:a16="http://schemas.microsoft.com/office/drawing/2014/main" id="{230F46F5-5693-4D4E-BE6D-B4721D636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 name="Freeform 18">
              <a:extLst>
                <a:ext uri="{FF2B5EF4-FFF2-40B4-BE49-F238E27FC236}">
                  <a16:creationId xmlns:a16="http://schemas.microsoft.com/office/drawing/2014/main" id="{C5037ACC-178A-49DD-94AD-8B2842E64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 name="Freeform 19">
              <a:extLst>
                <a:ext uri="{FF2B5EF4-FFF2-40B4-BE49-F238E27FC236}">
                  <a16:creationId xmlns:a16="http://schemas.microsoft.com/office/drawing/2014/main" id="{B57FC6E7-5636-4B0D-BCEF-F0FF4CF63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 name="Freeform 20">
              <a:extLst>
                <a:ext uri="{FF2B5EF4-FFF2-40B4-BE49-F238E27FC236}">
                  <a16:creationId xmlns:a16="http://schemas.microsoft.com/office/drawing/2014/main" id="{AEAF7536-4FD5-40B2-A47E-12701FBF60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8" name="Freeform 21">
              <a:extLst>
                <a:ext uri="{FF2B5EF4-FFF2-40B4-BE49-F238E27FC236}">
                  <a16:creationId xmlns:a16="http://schemas.microsoft.com/office/drawing/2014/main" id="{492EE95C-CA9E-4C04-8904-AD4E3CF12B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9" name="Freeform 22">
              <a:extLst>
                <a:ext uri="{FF2B5EF4-FFF2-40B4-BE49-F238E27FC236}">
                  <a16:creationId xmlns:a16="http://schemas.microsoft.com/office/drawing/2014/main" id="{4176F3CC-BEC5-48D6-9EC4-FE53B35A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0" name="Freeform 23">
              <a:extLst>
                <a:ext uri="{FF2B5EF4-FFF2-40B4-BE49-F238E27FC236}">
                  <a16:creationId xmlns:a16="http://schemas.microsoft.com/office/drawing/2014/main" id="{1843132F-2E68-467D-8203-4734ED67E7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1" name="Freeform 24">
              <a:extLst>
                <a:ext uri="{FF2B5EF4-FFF2-40B4-BE49-F238E27FC236}">
                  <a16:creationId xmlns:a16="http://schemas.microsoft.com/office/drawing/2014/main" id="{2BB3C725-0DC0-42C7-8DE6-1759523ECE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2" name="Freeform 25">
              <a:extLst>
                <a:ext uri="{FF2B5EF4-FFF2-40B4-BE49-F238E27FC236}">
                  <a16:creationId xmlns:a16="http://schemas.microsoft.com/office/drawing/2014/main" id="{B6DD478C-18EF-4E12-8F25-30385944F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3" name="Freeform 26">
              <a:extLst>
                <a:ext uri="{FF2B5EF4-FFF2-40B4-BE49-F238E27FC236}">
                  <a16:creationId xmlns:a16="http://schemas.microsoft.com/office/drawing/2014/main" id="{9BF402B3-6657-427D-8B4C-4D183AE18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4" name="Freeform 27">
              <a:extLst>
                <a:ext uri="{FF2B5EF4-FFF2-40B4-BE49-F238E27FC236}">
                  <a16:creationId xmlns:a16="http://schemas.microsoft.com/office/drawing/2014/main" id="{8B9AD51E-B681-4AB6-8328-020F97F0EF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5" name="Freeform 28">
              <a:extLst>
                <a:ext uri="{FF2B5EF4-FFF2-40B4-BE49-F238E27FC236}">
                  <a16:creationId xmlns:a16="http://schemas.microsoft.com/office/drawing/2014/main" id="{965C3DF4-5EE2-438F-BAD8-1263AA5DBD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6" name="Freeform 29">
              <a:extLst>
                <a:ext uri="{FF2B5EF4-FFF2-40B4-BE49-F238E27FC236}">
                  <a16:creationId xmlns:a16="http://schemas.microsoft.com/office/drawing/2014/main" id="{13FD4F16-837E-4B6E-A8BF-52FE99722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7" name="Freeform 30">
              <a:extLst>
                <a:ext uri="{FF2B5EF4-FFF2-40B4-BE49-F238E27FC236}">
                  <a16:creationId xmlns:a16="http://schemas.microsoft.com/office/drawing/2014/main" id="{E8347121-B702-41AD-9A01-4681E8E6CE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8" name="Freeform 31">
              <a:extLst>
                <a:ext uri="{FF2B5EF4-FFF2-40B4-BE49-F238E27FC236}">
                  <a16:creationId xmlns:a16="http://schemas.microsoft.com/office/drawing/2014/main" id="{AA0FA0CD-862B-4345-BD18-63E860E7F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39" name="Freeform 32">
              <a:extLst>
                <a:ext uri="{FF2B5EF4-FFF2-40B4-BE49-F238E27FC236}">
                  <a16:creationId xmlns:a16="http://schemas.microsoft.com/office/drawing/2014/main" id="{474EBBAA-B729-410A-98FD-9B25F6459E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0" name="Rectangle 33">
              <a:extLst>
                <a:ext uri="{FF2B5EF4-FFF2-40B4-BE49-F238E27FC236}">
                  <a16:creationId xmlns:a16="http://schemas.microsoft.com/office/drawing/2014/main" id="{2735A1B4-E9C7-457E-BA06-ECA0E88036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41" name="Freeform 34">
              <a:extLst>
                <a:ext uri="{FF2B5EF4-FFF2-40B4-BE49-F238E27FC236}">
                  <a16:creationId xmlns:a16="http://schemas.microsoft.com/office/drawing/2014/main" id="{43B5A362-F1A0-4795-94D2-1EDCDBC0DA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2" name="Freeform 35">
              <a:extLst>
                <a:ext uri="{FF2B5EF4-FFF2-40B4-BE49-F238E27FC236}">
                  <a16:creationId xmlns:a16="http://schemas.microsoft.com/office/drawing/2014/main" id="{DD59E06C-0307-4B04-A013-C304E597B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3" name="Freeform 36">
              <a:extLst>
                <a:ext uri="{FF2B5EF4-FFF2-40B4-BE49-F238E27FC236}">
                  <a16:creationId xmlns:a16="http://schemas.microsoft.com/office/drawing/2014/main" id="{36BC7AF8-4554-46B6-8C29-E7FDD0FD7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4" name="Freeform 37">
              <a:extLst>
                <a:ext uri="{FF2B5EF4-FFF2-40B4-BE49-F238E27FC236}">
                  <a16:creationId xmlns:a16="http://schemas.microsoft.com/office/drawing/2014/main" id="{73044F3B-8920-4F7E-BBE7-1562D8EB9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5" name="Freeform 38">
              <a:extLst>
                <a:ext uri="{FF2B5EF4-FFF2-40B4-BE49-F238E27FC236}">
                  <a16:creationId xmlns:a16="http://schemas.microsoft.com/office/drawing/2014/main" id="{BD875300-3AEC-46E8-A480-D3A90EE32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6" name="Freeform 39">
              <a:extLst>
                <a:ext uri="{FF2B5EF4-FFF2-40B4-BE49-F238E27FC236}">
                  <a16:creationId xmlns:a16="http://schemas.microsoft.com/office/drawing/2014/main" id="{C6D2D370-CE1A-4D88-A5AA-ADF03133B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7" name="Freeform 40">
              <a:extLst>
                <a:ext uri="{FF2B5EF4-FFF2-40B4-BE49-F238E27FC236}">
                  <a16:creationId xmlns:a16="http://schemas.microsoft.com/office/drawing/2014/main" id="{626C097A-E038-4964-B469-C38E44BB98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8" name="Freeform 41">
              <a:extLst>
                <a:ext uri="{FF2B5EF4-FFF2-40B4-BE49-F238E27FC236}">
                  <a16:creationId xmlns:a16="http://schemas.microsoft.com/office/drawing/2014/main" id="{C18F279C-F6DE-4705-B473-5804BF614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49" name="Freeform 42">
              <a:extLst>
                <a:ext uri="{FF2B5EF4-FFF2-40B4-BE49-F238E27FC236}">
                  <a16:creationId xmlns:a16="http://schemas.microsoft.com/office/drawing/2014/main" id="{2A52CC64-02CD-443F-B158-E1AFFBB1D6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0" name="Freeform 43">
              <a:extLst>
                <a:ext uri="{FF2B5EF4-FFF2-40B4-BE49-F238E27FC236}">
                  <a16:creationId xmlns:a16="http://schemas.microsoft.com/office/drawing/2014/main" id="{62DFE5BE-9D50-440B-B721-C0986EC05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1" name="Freeform 44">
              <a:extLst>
                <a:ext uri="{FF2B5EF4-FFF2-40B4-BE49-F238E27FC236}">
                  <a16:creationId xmlns:a16="http://schemas.microsoft.com/office/drawing/2014/main" id="{50FCDEE9-3395-471D-8202-A47345FEDF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2" name="Rectangle 45">
              <a:extLst>
                <a:ext uri="{FF2B5EF4-FFF2-40B4-BE49-F238E27FC236}">
                  <a16:creationId xmlns:a16="http://schemas.microsoft.com/office/drawing/2014/main" id="{702E07B4-588B-46D9-8D79-7C1CBCFB237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53" name="Freeform 46">
              <a:extLst>
                <a:ext uri="{FF2B5EF4-FFF2-40B4-BE49-F238E27FC236}">
                  <a16:creationId xmlns:a16="http://schemas.microsoft.com/office/drawing/2014/main" id="{7857BDA2-0EB8-4A46-86CC-64BA98DF4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4" name="Freeform 47">
              <a:extLst>
                <a:ext uri="{FF2B5EF4-FFF2-40B4-BE49-F238E27FC236}">
                  <a16:creationId xmlns:a16="http://schemas.microsoft.com/office/drawing/2014/main" id="{5B15FA3D-3641-430F-90AD-63F5A50E48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5" name="Freeform 48">
              <a:extLst>
                <a:ext uri="{FF2B5EF4-FFF2-40B4-BE49-F238E27FC236}">
                  <a16:creationId xmlns:a16="http://schemas.microsoft.com/office/drawing/2014/main" id="{A3A6D048-F3EC-4C4B-9F14-877821D2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6" name="Freeform 49">
              <a:extLst>
                <a:ext uri="{FF2B5EF4-FFF2-40B4-BE49-F238E27FC236}">
                  <a16:creationId xmlns:a16="http://schemas.microsoft.com/office/drawing/2014/main" id="{9A62FA7A-B423-4E71-A853-21DEEA051C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7" name="Freeform 50">
              <a:extLst>
                <a:ext uri="{FF2B5EF4-FFF2-40B4-BE49-F238E27FC236}">
                  <a16:creationId xmlns:a16="http://schemas.microsoft.com/office/drawing/2014/main" id="{4FA8E7C9-FF45-4B91-976D-1D7B5BE0C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8" name="Freeform 51">
              <a:extLst>
                <a:ext uri="{FF2B5EF4-FFF2-40B4-BE49-F238E27FC236}">
                  <a16:creationId xmlns:a16="http://schemas.microsoft.com/office/drawing/2014/main" id="{2F563A0A-EFDC-4681-BF8D-1C442B4E2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59" name="Freeform 52">
              <a:extLst>
                <a:ext uri="{FF2B5EF4-FFF2-40B4-BE49-F238E27FC236}">
                  <a16:creationId xmlns:a16="http://schemas.microsoft.com/office/drawing/2014/main" id="{478A5624-D8BD-4F2C-9660-2E2BBF487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0" name="Freeform 53">
              <a:extLst>
                <a:ext uri="{FF2B5EF4-FFF2-40B4-BE49-F238E27FC236}">
                  <a16:creationId xmlns:a16="http://schemas.microsoft.com/office/drawing/2014/main" id="{5974B6BD-6FBA-49FD-8858-BA17926FBE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1" name="Freeform 54">
              <a:extLst>
                <a:ext uri="{FF2B5EF4-FFF2-40B4-BE49-F238E27FC236}">
                  <a16:creationId xmlns:a16="http://schemas.microsoft.com/office/drawing/2014/main" id="{5C02FA29-BFBF-420E-B179-99DEAC5719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2" name="Freeform 55">
              <a:extLst>
                <a:ext uri="{FF2B5EF4-FFF2-40B4-BE49-F238E27FC236}">
                  <a16:creationId xmlns:a16="http://schemas.microsoft.com/office/drawing/2014/main" id="{B3165781-435B-4B36-B90A-EEF0CC160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3" name="Freeform 56">
              <a:extLst>
                <a:ext uri="{FF2B5EF4-FFF2-40B4-BE49-F238E27FC236}">
                  <a16:creationId xmlns:a16="http://schemas.microsoft.com/office/drawing/2014/main" id="{1EAD39FE-DF4A-472E-BF18-35DC0C1D81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4" name="Freeform 57">
              <a:extLst>
                <a:ext uri="{FF2B5EF4-FFF2-40B4-BE49-F238E27FC236}">
                  <a16:creationId xmlns:a16="http://schemas.microsoft.com/office/drawing/2014/main" id="{A28CFFD1-1AA5-4840-9322-F54994B53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65" name="Freeform 58">
              <a:extLst>
                <a:ext uri="{FF2B5EF4-FFF2-40B4-BE49-F238E27FC236}">
                  <a16:creationId xmlns:a16="http://schemas.microsoft.com/office/drawing/2014/main" id="{416BAD59-23C0-4E04-AA3B-6EFDE9DA60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67" name="Group 66">
            <a:extLst>
              <a:ext uri="{FF2B5EF4-FFF2-40B4-BE49-F238E27FC236}">
                <a16:creationId xmlns:a16="http://schemas.microsoft.com/office/drawing/2014/main" id="{6B80FDCA-5FB2-4A5A-ADD6-CF221ECFD9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8" name="Rectangle 67">
              <a:extLst>
                <a:ext uri="{FF2B5EF4-FFF2-40B4-BE49-F238E27FC236}">
                  <a16:creationId xmlns:a16="http://schemas.microsoft.com/office/drawing/2014/main" id="{3500BAA6-5F68-4012-BE48-12FA10807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2">
              <a:extLst>
                <a:ext uri="{FF2B5EF4-FFF2-40B4-BE49-F238E27FC236}">
                  <a16:creationId xmlns:a16="http://schemas.microsoft.com/office/drawing/2014/main" id="{B3C40ED8-3098-43A6-835B-0A0FFB1E3826}"/>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olo 1">
            <a:extLst>
              <a:ext uri="{FF2B5EF4-FFF2-40B4-BE49-F238E27FC236}">
                <a16:creationId xmlns:a16="http://schemas.microsoft.com/office/drawing/2014/main" id="{9C3349E8-F1FE-E32C-5211-695EA13E76D5}"/>
              </a:ext>
            </a:extLst>
          </p:cNvPr>
          <p:cNvSpPr>
            <a:spLocks noGrp="1"/>
          </p:cNvSpPr>
          <p:nvPr>
            <p:ph type="title"/>
          </p:nvPr>
        </p:nvSpPr>
        <p:spPr>
          <a:xfrm>
            <a:off x="5093234" y="195377"/>
            <a:ext cx="6593941" cy="1334975"/>
          </a:xfrm>
        </p:spPr>
        <p:txBody>
          <a:bodyPr vert="horz" lIns="91440" tIns="45720" rIns="91440" bIns="45720" rtlCol="0" anchor="b">
            <a:normAutofit fontScale="90000"/>
          </a:bodyPr>
          <a:lstStyle/>
          <a:p>
            <a:r>
              <a:rPr lang="en-US" sz="4800" dirty="0"/>
              <a:t>DEMENTIA &amp; DEPRESSION</a:t>
            </a:r>
          </a:p>
        </p:txBody>
      </p:sp>
      <p:pic>
        <p:nvPicPr>
          <p:cNvPr id="4" name="Immagine 3" descr="Immagine che contiene uomo, persona, interni, indossando&#10;&#10;Descrizione generata automaticamente">
            <a:extLst>
              <a:ext uri="{FF2B5EF4-FFF2-40B4-BE49-F238E27FC236}">
                <a16:creationId xmlns:a16="http://schemas.microsoft.com/office/drawing/2014/main" id="{20739B40-D03D-9C1A-F0BF-E40EB89AB593}"/>
              </a:ext>
            </a:extLst>
          </p:cNvPr>
          <p:cNvPicPr>
            <a:picLocks noChangeAspect="1"/>
          </p:cNvPicPr>
          <p:nvPr/>
        </p:nvPicPr>
        <p:blipFill rotWithShape="1">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5566" r="29315" b="-1"/>
          <a:stretch/>
        </p:blipFill>
        <p:spPr>
          <a:xfrm>
            <a:off x="-5597" y="10"/>
            <a:ext cx="4635583" cy="6857990"/>
          </a:xfrm>
          <a:prstGeom prst="rect">
            <a:avLst/>
          </a:prstGeom>
        </p:spPr>
      </p:pic>
      <p:grpSp>
        <p:nvGrpSpPr>
          <p:cNvPr id="71" name="Group 70">
            <a:extLst>
              <a:ext uri="{FF2B5EF4-FFF2-40B4-BE49-F238E27FC236}">
                <a16:creationId xmlns:a16="http://schemas.microsoft.com/office/drawing/2014/main" id="{9A230317-CD6B-4234-8C05-373F12DCD4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2" name="Rectangle 5">
              <a:extLst>
                <a:ext uri="{FF2B5EF4-FFF2-40B4-BE49-F238E27FC236}">
                  <a16:creationId xmlns:a16="http://schemas.microsoft.com/office/drawing/2014/main" id="{B034F32D-806B-4291-B2CA-CF0EA2870C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3" name="Freeform 6">
              <a:extLst>
                <a:ext uri="{FF2B5EF4-FFF2-40B4-BE49-F238E27FC236}">
                  <a16:creationId xmlns:a16="http://schemas.microsoft.com/office/drawing/2014/main" id="{2E9FE820-1AA6-4D39-AD2C-C506FFFD78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4" name="Freeform 7">
              <a:extLst>
                <a:ext uri="{FF2B5EF4-FFF2-40B4-BE49-F238E27FC236}">
                  <a16:creationId xmlns:a16="http://schemas.microsoft.com/office/drawing/2014/main" id="{37F9EF66-EB38-4E61-96C3-7D5509207F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5" name="Rectangle 8">
              <a:extLst>
                <a:ext uri="{FF2B5EF4-FFF2-40B4-BE49-F238E27FC236}">
                  <a16:creationId xmlns:a16="http://schemas.microsoft.com/office/drawing/2014/main" id="{800C33A2-7DD2-44E2-B4F6-02E513EDC6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76" name="Freeform 9">
              <a:extLst>
                <a:ext uri="{FF2B5EF4-FFF2-40B4-BE49-F238E27FC236}">
                  <a16:creationId xmlns:a16="http://schemas.microsoft.com/office/drawing/2014/main" id="{CEF5FDA4-766B-4B05-9DD8-50996DF0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7" name="Freeform 10">
              <a:extLst>
                <a:ext uri="{FF2B5EF4-FFF2-40B4-BE49-F238E27FC236}">
                  <a16:creationId xmlns:a16="http://schemas.microsoft.com/office/drawing/2014/main" id="{65793AE7-532B-40FA-9C10-F638AED04A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8" name="Freeform 11">
              <a:extLst>
                <a:ext uri="{FF2B5EF4-FFF2-40B4-BE49-F238E27FC236}">
                  <a16:creationId xmlns:a16="http://schemas.microsoft.com/office/drawing/2014/main" id="{E8EC63C4-C6FD-4D54-A371-25D3EC11D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79" name="Freeform 12">
              <a:extLst>
                <a:ext uri="{FF2B5EF4-FFF2-40B4-BE49-F238E27FC236}">
                  <a16:creationId xmlns:a16="http://schemas.microsoft.com/office/drawing/2014/main" id="{5ED83C96-87F9-44CA-8B79-67229DCA8F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0" name="Freeform 13">
              <a:extLst>
                <a:ext uri="{FF2B5EF4-FFF2-40B4-BE49-F238E27FC236}">
                  <a16:creationId xmlns:a16="http://schemas.microsoft.com/office/drawing/2014/main" id="{7390B534-563D-4EDE-806A-089A70828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1" name="Freeform 14">
              <a:extLst>
                <a:ext uri="{FF2B5EF4-FFF2-40B4-BE49-F238E27FC236}">
                  <a16:creationId xmlns:a16="http://schemas.microsoft.com/office/drawing/2014/main" id="{A45E36BF-D9A6-4C2F-B029-34668BE37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2" name="Freeform 15">
              <a:extLst>
                <a:ext uri="{FF2B5EF4-FFF2-40B4-BE49-F238E27FC236}">
                  <a16:creationId xmlns:a16="http://schemas.microsoft.com/office/drawing/2014/main" id="{948C6374-5B2E-480C-A38D-73C55A0B8E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3" name="Freeform 16">
              <a:extLst>
                <a:ext uri="{FF2B5EF4-FFF2-40B4-BE49-F238E27FC236}">
                  <a16:creationId xmlns:a16="http://schemas.microsoft.com/office/drawing/2014/main" id="{FBD1981E-DB7B-4A75-B3F9-E6A68B57B2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4" name="Freeform 17">
              <a:extLst>
                <a:ext uri="{FF2B5EF4-FFF2-40B4-BE49-F238E27FC236}">
                  <a16:creationId xmlns:a16="http://schemas.microsoft.com/office/drawing/2014/main" id="{CD0D87EA-0EEF-4C9A-8222-79064DEB2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5" name="Freeform 18">
              <a:extLst>
                <a:ext uri="{FF2B5EF4-FFF2-40B4-BE49-F238E27FC236}">
                  <a16:creationId xmlns:a16="http://schemas.microsoft.com/office/drawing/2014/main" id="{8E1321BD-3BB2-44EC-B993-CD66143A7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6" name="Freeform 19">
              <a:extLst>
                <a:ext uri="{FF2B5EF4-FFF2-40B4-BE49-F238E27FC236}">
                  <a16:creationId xmlns:a16="http://schemas.microsoft.com/office/drawing/2014/main" id="{FA8B81BE-6D8B-4F72-8FFE-997F0B6BF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7" name="Freeform 20">
              <a:extLst>
                <a:ext uri="{FF2B5EF4-FFF2-40B4-BE49-F238E27FC236}">
                  <a16:creationId xmlns:a16="http://schemas.microsoft.com/office/drawing/2014/main" id="{00D5C014-4C0D-4D56-8507-F90AB49AFE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8" name="Freeform 21">
              <a:extLst>
                <a:ext uri="{FF2B5EF4-FFF2-40B4-BE49-F238E27FC236}">
                  <a16:creationId xmlns:a16="http://schemas.microsoft.com/office/drawing/2014/main" id="{25F1D314-A3CF-4B41-81E1-9569D3981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89" name="Freeform 22">
              <a:extLst>
                <a:ext uri="{FF2B5EF4-FFF2-40B4-BE49-F238E27FC236}">
                  <a16:creationId xmlns:a16="http://schemas.microsoft.com/office/drawing/2014/main" id="{883778CE-F722-4002-88B4-41A1C22AC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0" name="Freeform 23">
              <a:extLst>
                <a:ext uri="{FF2B5EF4-FFF2-40B4-BE49-F238E27FC236}">
                  <a16:creationId xmlns:a16="http://schemas.microsoft.com/office/drawing/2014/main" id="{2DECBE47-6205-42E8-B5E7-95E4646D7C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1" name="Freeform 24">
              <a:extLst>
                <a:ext uri="{FF2B5EF4-FFF2-40B4-BE49-F238E27FC236}">
                  <a16:creationId xmlns:a16="http://schemas.microsoft.com/office/drawing/2014/main" id="{84003F7E-B14F-4067-883E-1E0D09B26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2" name="Freeform 25">
              <a:extLst>
                <a:ext uri="{FF2B5EF4-FFF2-40B4-BE49-F238E27FC236}">
                  <a16:creationId xmlns:a16="http://schemas.microsoft.com/office/drawing/2014/main" id="{4892A300-B87F-43B3-8DC3-C32C24BFB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3" name="Freeform 26">
              <a:extLst>
                <a:ext uri="{FF2B5EF4-FFF2-40B4-BE49-F238E27FC236}">
                  <a16:creationId xmlns:a16="http://schemas.microsoft.com/office/drawing/2014/main" id="{FFF9C883-46DB-4219-B6D8-0B79024F44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4" name="Freeform 27">
              <a:extLst>
                <a:ext uri="{FF2B5EF4-FFF2-40B4-BE49-F238E27FC236}">
                  <a16:creationId xmlns:a16="http://schemas.microsoft.com/office/drawing/2014/main" id="{C78BA074-168A-4DAF-B420-0C12E64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5" name="Freeform 28">
              <a:extLst>
                <a:ext uri="{FF2B5EF4-FFF2-40B4-BE49-F238E27FC236}">
                  <a16:creationId xmlns:a16="http://schemas.microsoft.com/office/drawing/2014/main" id="{BE5D148A-E6A5-4A00-AB88-EFC528EB4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6" name="Freeform 29">
              <a:extLst>
                <a:ext uri="{FF2B5EF4-FFF2-40B4-BE49-F238E27FC236}">
                  <a16:creationId xmlns:a16="http://schemas.microsoft.com/office/drawing/2014/main" id="{69A5ED52-C17B-40C3-BF9F-A963FB9D1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7" name="Freeform 30">
              <a:extLst>
                <a:ext uri="{FF2B5EF4-FFF2-40B4-BE49-F238E27FC236}">
                  <a16:creationId xmlns:a16="http://schemas.microsoft.com/office/drawing/2014/main" id="{F4645C5A-39F5-42DE-B5FD-EF7576471F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8" name="Freeform 31">
              <a:extLst>
                <a:ext uri="{FF2B5EF4-FFF2-40B4-BE49-F238E27FC236}">
                  <a16:creationId xmlns:a16="http://schemas.microsoft.com/office/drawing/2014/main" id="{B91630DC-0ECE-4542-AB5E-A8FDA9E2B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99" name="Freeform 32">
              <a:extLst>
                <a:ext uri="{FF2B5EF4-FFF2-40B4-BE49-F238E27FC236}">
                  <a16:creationId xmlns:a16="http://schemas.microsoft.com/office/drawing/2014/main" id="{7832E90F-90F2-4E04-A217-C3DA271EF2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0" name="Rectangle 33">
              <a:extLst>
                <a:ext uri="{FF2B5EF4-FFF2-40B4-BE49-F238E27FC236}">
                  <a16:creationId xmlns:a16="http://schemas.microsoft.com/office/drawing/2014/main" id="{B7AFC095-D60B-4826-BEEA-4CA662C12E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01" name="Freeform 34">
              <a:extLst>
                <a:ext uri="{FF2B5EF4-FFF2-40B4-BE49-F238E27FC236}">
                  <a16:creationId xmlns:a16="http://schemas.microsoft.com/office/drawing/2014/main" id="{60F4427D-69AF-4CA5-82C4-A2D6F39078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2" name="Freeform 35">
              <a:extLst>
                <a:ext uri="{FF2B5EF4-FFF2-40B4-BE49-F238E27FC236}">
                  <a16:creationId xmlns:a16="http://schemas.microsoft.com/office/drawing/2014/main" id="{3819CB9F-905D-460B-BB33-B9D3447E8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3" name="Freeform 36">
              <a:extLst>
                <a:ext uri="{FF2B5EF4-FFF2-40B4-BE49-F238E27FC236}">
                  <a16:creationId xmlns:a16="http://schemas.microsoft.com/office/drawing/2014/main" id="{2AFA2992-F0FB-40D7-AE13-B66063A34A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4" name="Freeform 37">
              <a:extLst>
                <a:ext uri="{FF2B5EF4-FFF2-40B4-BE49-F238E27FC236}">
                  <a16:creationId xmlns:a16="http://schemas.microsoft.com/office/drawing/2014/main" id="{351E02E0-C3D9-4ACC-9140-20031EAECD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5" name="Freeform 38">
              <a:extLst>
                <a:ext uri="{FF2B5EF4-FFF2-40B4-BE49-F238E27FC236}">
                  <a16:creationId xmlns:a16="http://schemas.microsoft.com/office/drawing/2014/main" id="{6C4B5228-0D13-4381-AED4-C2AF72B1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6" name="Freeform 39">
              <a:extLst>
                <a:ext uri="{FF2B5EF4-FFF2-40B4-BE49-F238E27FC236}">
                  <a16:creationId xmlns:a16="http://schemas.microsoft.com/office/drawing/2014/main" id="{9953BFB6-B848-4C55-9BE7-8D0BF6636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7" name="Freeform 40">
              <a:extLst>
                <a:ext uri="{FF2B5EF4-FFF2-40B4-BE49-F238E27FC236}">
                  <a16:creationId xmlns:a16="http://schemas.microsoft.com/office/drawing/2014/main" id="{BA5F7123-0E9C-4815-8FEB-B2403DED23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8" name="Freeform 41">
              <a:extLst>
                <a:ext uri="{FF2B5EF4-FFF2-40B4-BE49-F238E27FC236}">
                  <a16:creationId xmlns:a16="http://schemas.microsoft.com/office/drawing/2014/main" id="{177E5441-2B4C-45C4-A267-80A580DF8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09" name="Freeform 42">
              <a:extLst>
                <a:ext uri="{FF2B5EF4-FFF2-40B4-BE49-F238E27FC236}">
                  <a16:creationId xmlns:a16="http://schemas.microsoft.com/office/drawing/2014/main" id="{A14DDA66-046F-4714-9241-A1A282E981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0" name="Freeform 43">
              <a:extLst>
                <a:ext uri="{FF2B5EF4-FFF2-40B4-BE49-F238E27FC236}">
                  <a16:creationId xmlns:a16="http://schemas.microsoft.com/office/drawing/2014/main" id="{7D41BD63-8F36-4344-BCAE-8A25881C4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1" name="Freeform 44">
              <a:extLst>
                <a:ext uri="{FF2B5EF4-FFF2-40B4-BE49-F238E27FC236}">
                  <a16:creationId xmlns:a16="http://schemas.microsoft.com/office/drawing/2014/main" id="{7EDC1EDF-32C2-4D2A-882C-1DB5B8EF96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2" name="Rectangle 45">
              <a:extLst>
                <a:ext uri="{FF2B5EF4-FFF2-40B4-BE49-F238E27FC236}">
                  <a16:creationId xmlns:a16="http://schemas.microsoft.com/office/drawing/2014/main" id="{B468D7FF-21DC-4039-A1C5-0FC24760DFB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13" name="Freeform 46">
              <a:extLst>
                <a:ext uri="{FF2B5EF4-FFF2-40B4-BE49-F238E27FC236}">
                  <a16:creationId xmlns:a16="http://schemas.microsoft.com/office/drawing/2014/main" id="{895D3AD5-6723-4106-A807-14BC85F8A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4" name="Freeform 47">
              <a:extLst>
                <a:ext uri="{FF2B5EF4-FFF2-40B4-BE49-F238E27FC236}">
                  <a16:creationId xmlns:a16="http://schemas.microsoft.com/office/drawing/2014/main" id="{C108E3D9-8BBE-4550-94D3-7138CC2C2A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5" name="Freeform 48">
              <a:extLst>
                <a:ext uri="{FF2B5EF4-FFF2-40B4-BE49-F238E27FC236}">
                  <a16:creationId xmlns:a16="http://schemas.microsoft.com/office/drawing/2014/main" id="{72F986C7-7129-4D44-955B-195BFCFFE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6" name="Freeform 49">
              <a:extLst>
                <a:ext uri="{FF2B5EF4-FFF2-40B4-BE49-F238E27FC236}">
                  <a16:creationId xmlns:a16="http://schemas.microsoft.com/office/drawing/2014/main" id="{C079794B-E9E2-4470-8752-ABF048492A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7" name="Freeform 50">
              <a:extLst>
                <a:ext uri="{FF2B5EF4-FFF2-40B4-BE49-F238E27FC236}">
                  <a16:creationId xmlns:a16="http://schemas.microsoft.com/office/drawing/2014/main" id="{25C69632-D712-4B9E-BE46-E709043D77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8" name="Freeform 51">
              <a:extLst>
                <a:ext uri="{FF2B5EF4-FFF2-40B4-BE49-F238E27FC236}">
                  <a16:creationId xmlns:a16="http://schemas.microsoft.com/office/drawing/2014/main" id="{5398A425-0BC4-4A58-A7C9-00D21CE72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19" name="Freeform 52">
              <a:extLst>
                <a:ext uri="{FF2B5EF4-FFF2-40B4-BE49-F238E27FC236}">
                  <a16:creationId xmlns:a16="http://schemas.microsoft.com/office/drawing/2014/main" id="{CEC1CD69-F03A-4FCC-912C-4D106266C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0" name="Freeform 53">
              <a:extLst>
                <a:ext uri="{FF2B5EF4-FFF2-40B4-BE49-F238E27FC236}">
                  <a16:creationId xmlns:a16="http://schemas.microsoft.com/office/drawing/2014/main" id="{BC1C7799-9A1E-4A36-ABE2-F3CAAB2E8C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1" name="Freeform 54">
              <a:extLst>
                <a:ext uri="{FF2B5EF4-FFF2-40B4-BE49-F238E27FC236}">
                  <a16:creationId xmlns:a16="http://schemas.microsoft.com/office/drawing/2014/main" id="{ACA52D66-D0A7-4781-9C9B-FD063E754F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2" name="Freeform 55">
              <a:extLst>
                <a:ext uri="{FF2B5EF4-FFF2-40B4-BE49-F238E27FC236}">
                  <a16:creationId xmlns:a16="http://schemas.microsoft.com/office/drawing/2014/main" id="{9505C7EC-D6ED-410C-B1F3-FE28A1EB8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3" name="Freeform 56">
              <a:extLst>
                <a:ext uri="{FF2B5EF4-FFF2-40B4-BE49-F238E27FC236}">
                  <a16:creationId xmlns:a16="http://schemas.microsoft.com/office/drawing/2014/main" id="{F31C8465-C370-4621-900B-092BFBE629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4" name="Freeform 57">
              <a:extLst>
                <a:ext uri="{FF2B5EF4-FFF2-40B4-BE49-F238E27FC236}">
                  <a16:creationId xmlns:a16="http://schemas.microsoft.com/office/drawing/2014/main" id="{47464513-398E-456D-88B4-9C61A833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5" name="Freeform 58">
              <a:extLst>
                <a:ext uri="{FF2B5EF4-FFF2-40B4-BE49-F238E27FC236}">
                  <a16:creationId xmlns:a16="http://schemas.microsoft.com/office/drawing/2014/main" id="{D29E8E22-04CF-4B8F-826F-D10F90685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127" name="Group 126">
            <a:extLst>
              <a:ext uri="{FF2B5EF4-FFF2-40B4-BE49-F238E27FC236}">
                <a16:creationId xmlns:a16="http://schemas.microsoft.com/office/drawing/2014/main" id="{4C0E9EE2-DDBB-4805-9BDB-0A641D4D6B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8" name="Freeform 32">
              <a:extLst>
                <a:ext uri="{FF2B5EF4-FFF2-40B4-BE49-F238E27FC236}">
                  <a16:creationId xmlns:a16="http://schemas.microsoft.com/office/drawing/2014/main" id="{DAD368F5-B56C-4FAD-B6D4-EE7735CFA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29" name="Freeform 33">
              <a:extLst>
                <a:ext uri="{FF2B5EF4-FFF2-40B4-BE49-F238E27FC236}">
                  <a16:creationId xmlns:a16="http://schemas.microsoft.com/office/drawing/2014/main" id="{4AB54702-789A-4F49-AEE9-99E76070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0" name="Freeform 34">
              <a:extLst>
                <a:ext uri="{FF2B5EF4-FFF2-40B4-BE49-F238E27FC236}">
                  <a16:creationId xmlns:a16="http://schemas.microsoft.com/office/drawing/2014/main" id="{9B1CA07F-87EB-4653-A4C0-830F78ACF1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1" name="Freeform 35">
              <a:extLst>
                <a:ext uri="{FF2B5EF4-FFF2-40B4-BE49-F238E27FC236}">
                  <a16:creationId xmlns:a16="http://schemas.microsoft.com/office/drawing/2014/main" id="{98F7092B-3FEC-49A1-8D20-5198389060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2" name="Freeform 36">
              <a:extLst>
                <a:ext uri="{FF2B5EF4-FFF2-40B4-BE49-F238E27FC236}">
                  <a16:creationId xmlns:a16="http://schemas.microsoft.com/office/drawing/2014/main" id="{7778A96A-836D-4D19-BA04-02CD06A61B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3" name="Freeform 37">
              <a:extLst>
                <a:ext uri="{FF2B5EF4-FFF2-40B4-BE49-F238E27FC236}">
                  <a16:creationId xmlns:a16="http://schemas.microsoft.com/office/drawing/2014/main" id="{42B8F9D0-FE29-4435-9FAE-CEDB5EE03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4" name="Freeform 38">
              <a:extLst>
                <a:ext uri="{FF2B5EF4-FFF2-40B4-BE49-F238E27FC236}">
                  <a16:creationId xmlns:a16="http://schemas.microsoft.com/office/drawing/2014/main" id="{0994342E-B827-4B78-B16A-2B14F1419D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5" name="Freeform 39">
              <a:extLst>
                <a:ext uri="{FF2B5EF4-FFF2-40B4-BE49-F238E27FC236}">
                  <a16:creationId xmlns:a16="http://schemas.microsoft.com/office/drawing/2014/main" id="{F3A98EAA-C90B-499C-88BA-0BEACD8B1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6" name="Freeform 40">
              <a:extLst>
                <a:ext uri="{FF2B5EF4-FFF2-40B4-BE49-F238E27FC236}">
                  <a16:creationId xmlns:a16="http://schemas.microsoft.com/office/drawing/2014/main" id="{D631486A-39BD-444D-B42C-C766427ED5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37" name="Rectangle 41">
              <a:extLst>
                <a:ext uri="{FF2B5EF4-FFF2-40B4-BE49-F238E27FC236}">
                  <a16:creationId xmlns:a16="http://schemas.microsoft.com/office/drawing/2014/main" id="{96FDBF3A-05F4-49EA-A83C-3EF51D9CE65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
        <p:nvSpPr>
          <p:cNvPr id="5" name="CasellaDiTesto 4">
            <a:extLst>
              <a:ext uri="{FF2B5EF4-FFF2-40B4-BE49-F238E27FC236}">
                <a16:creationId xmlns:a16="http://schemas.microsoft.com/office/drawing/2014/main" id="{FF70291D-312D-E9F3-107E-41F9B195E459}"/>
              </a:ext>
            </a:extLst>
          </p:cNvPr>
          <p:cNvSpPr txBox="1"/>
          <p:nvPr/>
        </p:nvSpPr>
        <p:spPr>
          <a:xfrm>
            <a:off x="5044323" y="1858964"/>
            <a:ext cx="3424763" cy="400110"/>
          </a:xfrm>
          <a:prstGeom prst="rect">
            <a:avLst/>
          </a:prstGeom>
          <a:noFill/>
        </p:spPr>
        <p:txBody>
          <a:bodyPr wrap="square" rtlCol="0">
            <a:spAutoFit/>
          </a:bodyPr>
          <a:lstStyle/>
          <a:p>
            <a:r>
              <a:rPr lang="en-GB" sz="2000" dirty="0"/>
              <a:t>Apathetic and less cooperative</a:t>
            </a:r>
          </a:p>
        </p:txBody>
      </p:sp>
      <p:sp>
        <p:nvSpPr>
          <p:cNvPr id="6" name="CasellaDiTesto 5">
            <a:extLst>
              <a:ext uri="{FF2B5EF4-FFF2-40B4-BE49-F238E27FC236}">
                <a16:creationId xmlns:a16="http://schemas.microsoft.com/office/drawing/2014/main" id="{E7C3846B-2E44-AF25-A2A8-4FF5A079D23C}"/>
              </a:ext>
            </a:extLst>
          </p:cNvPr>
          <p:cNvSpPr txBox="1"/>
          <p:nvPr/>
        </p:nvSpPr>
        <p:spPr>
          <a:xfrm>
            <a:off x="8177892" y="2313276"/>
            <a:ext cx="3595007" cy="400110"/>
          </a:xfrm>
          <a:prstGeom prst="rect">
            <a:avLst/>
          </a:prstGeom>
          <a:noFill/>
        </p:spPr>
        <p:txBody>
          <a:bodyPr wrap="square" rtlCol="0">
            <a:spAutoFit/>
          </a:bodyPr>
          <a:lstStyle/>
          <a:p>
            <a:r>
              <a:rPr lang="en-GB" sz="2000" dirty="0"/>
              <a:t>More confused and forgetful</a:t>
            </a:r>
          </a:p>
        </p:txBody>
      </p:sp>
      <p:sp>
        <p:nvSpPr>
          <p:cNvPr id="7" name="CasellaDiTesto 6">
            <a:extLst>
              <a:ext uri="{FF2B5EF4-FFF2-40B4-BE49-F238E27FC236}">
                <a16:creationId xmlns:a16="http://schemas.microsoft.com/office/drawing/2014/main" id="{D712ECDE-C2FA-BEA4-2554-7248C4B14E44}"/>
              </a:ext>
            </a:extLst>
          </p:cNvPr>
          <p:cNvSpPr txBox="1"/>
          <p:nvPr/>
        </p:nvSpPr>
        <p:spPr>
          <a:xfrm>
            <a:off x="5225298" y="2960740"/>
            <a:ext cx="3113315" cy="400110"/>
          </a:xfrm>
          <a:prstGeom prst="rect">
            <a:avLst/>
          </a:prstGeom>
          <a:noFill/>
        </p:spPr>
        <p:txBody>
          <a:bodyPr wrap="square" rtlCol="0">
            <a:spAutoFit/>
          </a:bodyPr>
          <a:lstStyle/>
          <a:p>
            <a:r>
              <a:rPr lang="en-GB" sz="2000" dirty="0"/>
              <a:t>Change in the family field</a:t>
            </a:r>
          </a:p>
        </p:txBody>
      </p:sp>
      <p:sp>
        <p:nvSpPr>
          <p:cNvPr id="8" name="CasellaDiTesto 7">
            <a:extLst>
              <a:ext uri="{FF2B5EF4-FFF2-40B4-BE49-F238E27FC236}">
                <a16:creationId xmlns:a16="http://schemas.microsoft.com/office/drawing/2014/main" id="{7131DA42-8126-5EEF-628C-B990F5001136}"/>
              </a:ext>
            </a:extLst>
          </p:cNvPr>
          <p:cNvSpPr txBox="1"/>
          <p:nvPr/>
        </p:nvSpPr>
        <p:spPr>
          <a:xfrm>
            <a:off x="8645299" y="3138468"/>
            <a:ext cx="3394301" cy="707886"/>
          </a:xfrm>
          <a:prstGeom prst="rect">
            <a:avLst/>
          </a:prstGeom>
          <a:noFill/>
        </p:spPr>
        <p:txBody>
          <a:bodyPr wrap="square" rtlCol="0">
            <a:spAutoFit/>
          </a:bodyPr>
          <a:lstStyle/>
          <a:p>
            <a:r>
              <a:rPr lang="en-GB" sz="2000" dirty="0"/>
              <a:t>Family members can feel frustration and anger</a:t>
            </a:r>
          </a:p>
        </p:txBody>
      </p:sp>
      <p:sp>
        <p:nvSpPr>
          <p:cNvPr id="10" name="CasellaDiTesto 9">
            <a:extLst>
              <a:ext uri="{FF2B5EF4-FFF2-40B4-BE49-F238E27FC236}">
                <a16:creationId xmlns:a16="http://schemas.microsoft.com/office/drawing/2014/main" id="{327BE672-CC93-254E-6D52-525872253FFC}"/>
              </a:ext>
            </a:extLst>
          </p:cNvPr>
          <p:cNvSpPr txBox="1"/>
          <p:nvPr/>
        </p:nvSpPr>
        <p:spPr>
          <a:xfrm>
            <a:off x="5471350" y="3715484"/>
            <a:ext cx="2090666" cy="400110"/>
          </a:xfrm>
          <a:prstGeom prst="rect">
            <a:avLst/>
          </a:prstGeom>
          <a:noFill/>
        </p:spPr>
        <p:txBody>
          <a:bodyPr wrap="square" rtlCol="0">
            <a:spAutoFit/>
          </a:bodyPr>
          <a:lstStyle/>
          <a:p>
            <a:r>
              <a:rPr lang="en-GB" sz="2000" dirty="0"/>
              <a:t>Guilt and shame</a:t>
            </a:r>
          </a:p>
        </p:txBody>
      </p:sp>
      <p:sp>
        <p:nvSpPr>
          <p:cNvPr id="66" name="CasellaDiTesto 65">
            <a:extLst>
              <a:ext uri="{FF2B5EF4-FFF2-40B4-BE49-F238E27FC236}">
                <a16:creationId xmlns:a16="http://schemas.microsoft.com/office/drawing/2014/main" id="{2D198EFE-3127-A768-BF62-9A306A453499}"/>
              </a:ext>
            </a:extLst>
          </p:cNvPr>
          <p:cNvSpPr txBox="1"/>
          <p:nvPr/>
        </p:nvSpPr>
        <p:spPr>
          <a:xfrm>
            <a:off x="7892894" y="4155856"/>
            <a:ext cx="4070506" cy="400110"/>
          </a:xfrm>
          <a:prstGeom prst="rect">
            <a:avLst/>
          </a:prstGeom>
          <a:noFill/>
        </p:spPr>
        <p:txBody>
          <a:bodyPr wrap="square" rtlCol="0">
            <a:spAutoFit/>
          </a:bodyPr>
          <a:lstStyle/>
          <a:p>
            <a:r>
              <a:rPr lang="en-GB" sz="2000" dirty="0"/>
              <a:t>Powerless and depression</a:t>
            </a:r>
          </a:p>
        </p:txBody>
      </p:sp>
      <p:sp>
        <p:nvSpPr>
          <p:cNvPr id="70" name="CasellaDiTesto 69">
            <a:extLst>
              <a:ext uri="{FF2B5EF4-FFF2-40B4-BE49-F238E27FC236}">
                <a16:creationId xmlns:a16="http://schemas.microsoft.com/office/drawing/2014/main" id="{F669A2E0-A58B-6AB4-E4DB-03B20252CF5A}"/>
              </a:ext>
            </a:extLst>
          </p:cNvPr>
          <p:cNvSpPr txBox="1"/>
          <p:nvPr/>
        </p:nvSpPr>
        <p:spPr>
          <a:xfrm>
            <a:off x="5222421" y="4751212"/>
            <a:ext cx="3488943" cy="707886"/>
          </a:xfrm>
          <a:prstGeom prst="rect">
            <a:avLst/>
          </a:prstGeom>
          <a:noFill/>
        </p:spPr>
        <p:txBody>
          <a:bodyPr wrap="square" rtlCol="0">
            <a:spAutoFit/>
          </a:bodyPr>
          <a:lstStyle/>
          <a:p>
            <a:r>
              <a:rPr lang="en-GB" sz="2000" dirty="0"/>
              <a:t>Increased level of psychological and physical stress</a:t>
            </a:r>
          </a:p>
        </p:txBody>
      </p:sp>
      <p:sp>
        <p:nvSpPr>
          <p:cNvPr id="126" name="CasellaDiTesto 125">
            <a:extLst>
              <a:ext uri="{FF2B5EF4-FFF2-40B4-BE49-F238E27FC236}">
                <a16:creationId xmlns:a16="http://schemas.microsoft.com/office/drawing/2014/main" id="{23DCB8A6-6759-CD1A-9D2C-366413130E2B}"/>
              </a:ext>
            </a:extLst>
          </p:cNvPr>
          <p:cNvSpPr txBox="1"/>
          <p:nvPr/>
        </p:nvSpPr>
        <p:spPr>
          <a:xfrm>
            <a:off x="6912429" y="5654344"/>
            <a:ext cx="4290033" cy="707886"/>
          </a:xfrm>
          <a:prstGeom prst="rect">
            <a:avLst/>
          </a:prstGeom>
          <a:noFill/>
        </p:spPr>
        <p:txBody>
          <a:bodyPr wrap="square" rtlCol="0">
            <a:spAutoFit/>
          </a:bodyPr>
          <a:lstStyle/>
          <a:p>
            <a:r>
              <a:rPr lang="en-GB" sz="2000" dirty="0"/>
              <a:t>Physical health of both can be affected e.g. faster progression of dementia</a:t>
            </a:r>
          </a:p>
        </p:txBody>
      </p:sp>
    </p:spTree>
    <p:extLst>
      <p:ext uri="{BB962C8B-B14F-4D97-AF65-F5344CB8AC3E}">
        <p14:creationId xmlns:p14="http://schemas.microsoft.com/office/powerpoint/2010/main" val="420924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500" fill="hold"/>
                                        <p:tgtEl>
                                          <p:spTgt spid="10"/>
                                        </p:tgtEl>
                                        <p:attrNameLst>
                                          <p:attrName>ppt_w</p:attrName>
                                        </p:attrNameLst>
                                      </p:cBhvr>
                                      <p:tavLst>
                                        <p:tav tm="0">
                                          <p:val>
                                            <p:fltVal val="0"/>
                                          </p:val>
                                        </p:tav>
                                        <p:tav tm="100000">
                                          <p:val>
                                            <p:strVal val="#ppt_w"/>
                                          </p:val>
                                        </p:tav>
                                      </p:tavLst>
                                    </p:anim>
                                    <p:anim calcmode="lin" valueType="num">
                                      <p:cBhvr>
                                        <p:cTn id="31" dur="500" fill="hold"/>
                                        <p:tgtEl>
                                          <p:spTgt spid="10"/>
                                        </p:tgtEl>
                                        <p:attrNameLst>
                                          <p:attrName>ppt_h</p:attrName>
                                        </p:attrNameLst>
                                      </p:cBhvr>
                                      <p:tavLst>
                                        <p:tav tm="0">
                                          <p:val>
                                            <p:fltVal val="0"/>
                                          </p:val>
                                        </p:tav>
                                        <p:tav tm="100000">
                                          <p:val>
                                            <p:strVal val="#ppt_h"/>
                                          </p:val>
                                        </p:tav>
                                      </p:tavLst>
                                    </p:anim>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wheel(1)">
                                      <p:cBhvr>
                                        <p:cTn id="37" dur="20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randombar(horizontal)">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26"/>
                                        </p:tgtEl>
                                        <p:attrNameLst>
                                          <p:attrName>style.visibility</p:attrName>
                                        </p:attrNameLst>
                                      </p:cBhvr>
                                      <p:to>
                                        <p:strVal val="visible"/>
                                      </p:to>
                                    </p:set>
                                    <p:animEffect transition="in" filter="wipe(down)">
                                      <p:cBhvr>
                                        <p:cTn id="47" dur="580">
                                          <p:stCondLst>
                                            <p:cond delay="0"/>
                                          </p:stCondLst>
                                        </p:cTn>
                                        <p:tgtEl>
                                          <p:spTgt spid="126"/>
                                        </p:tgtEl>
                                      </p:cBhvr>
                                    </p:animEffect>
                                    <p:anim calcmode="lin" valueType="num">
                                      <p:cBhvr>
                                        <p:cTn id="48" dur="1822" tmFilter="0,0; 0.14,0.36; 0.43,0.73; 0.71,0.91; 1.0,1.0">
                                          <p:stCondLst>
                                            <p:cond delay="0"/>
                                          </p:stCondLst>
                                        </p:cTn>
                                        <p:tgtEl>
                                          <p:spTgt spid="126"/>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26"/>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26"/>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26"/>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26"/>
                                        </p:tgtEl>
                                        <p:attrNameLst>
                                          <p:attrName>ppt_y</p:attrName>
                                        </p:attrNameLst>
                                      </p:cBhvr>
                                      <p:tavLst>
                                        <p:tav tm="0" fmla="#ppt_y-sin(pi*$)/81">
                                          <p:val>
                                            <p:fltVal val="0"/>
                                          </p:val>
                                        </p:tav>
                                        <p:tav tm="100000">
                                          <p:val>
                                            <p:fltVal val="1"/>
                                          </p:val>
                                        </p:tav>
                                      </p:tavLst>
                                    </p:anim>
                                    <p:animScale>
                                      <p:cBhvr>
                                        <p:cTn id="53" dur="26">
                                          <p:stCondLst>
                                            <p:cond delay="650"/>
                                          </p:stCondLst>
                                        </p:cTn>
                                        <p:tgtEl>
                                          <p:spTgt spid="126"/>
                                        </p:tgtEl>
                                      </p:cBhvr>
                                      <p:to x="100000" y="60000"/>
                                    </p:animScale>
                                    <p:animScale>
                                      <p:cBhvr>
                                        <p:cTn id="54" dur="166" decel="50000">
                                          <p:stCondLst>
                                            <p:cond delay="676"/>
                                          </p:stCondLst>
                                        </p:cTn>
                                        <p:tgtEl>
                                          <p:spTgt spid="126"/>
                                        </p:tgtEl>
                                      </p:cBhvr>
                                      <p:to x="100000" y="100000"/>
                                    </p:animScale>
                                    <p:animScale>
                                      <p:cBhvr>
                                        <p:cTn id="55" dur="26">
                                          <p:stCondLst>
                                            <p:cond delay="1312"/>
                                          </p:stCondLst>
                                        </p:cTn>
                                        <p:tgtEl>
                                          <p:spTgt spid="126"/>
                                        </p:tgtEl>
                                      </p:cBhvr>
                                      <p:to x="100000" y="80000"/>
                                    </p:animScale>
                                    <p:animScale>
                                      <p:cBhvr>
                                        <p:cTn id="56" dur="166" decel="50000">
                                          <p:stCondLst>
                                            <p:cond delay="1338"/>
                                          </p:stCondLst>
                                        </p:cTn>
                                        <p:tgtEl>
                                          <p:spTgt spid="126"/>
                                        </p:tgtEl>
                                      </p:cBhvr>
                                      <p:to x="100000" y="100000"/>
                                    </p:animScale>
                                    <p:animScale>
                                      <p:cBhvr>
                                        <p:cTn id="57" dur="26">
                                          <p:stCondLst>
                                            <p:cond delay="1642"/>
                                          </p:stCondLst>
                                        </p:cTn>
                                        <p:tgtEl>
                                          <p:spTgt spid="126"/>
                                        </p:tgtEl>
                                      </p:cBhvr>
                                      <p:to x="100000" y="90000"/>
                                    </p:animScale>
                                    <p:animScale>
                                      <p:cBhvr>
                                        <p:cTn id="58" dur="166" decel="50000">
                                          <p:stCondLst>
                                            <p:cond delay="1668"/>
                                          </p:stCondLst>
                                        </p:cTn>
                                        <p:tgtEl>
                                          <p:spTgt spid="126"/>
                                        </p:tgtEl>
                                      </p:cBhvr>
                                      <p:to x="100000" y="100000"/>
                                    </p:animScale>
                                    <p:animScale>
                                      <p:cBhvr>
                                        <p:cTn id="59" dur="26">
                                          <p:stCondLst>
                                            <p:cond delay="1808"/>
                                          </p:stCondLst>
                                        </p:cTn>
                                        <p:tgtEl>
                                          <p:spTgt spid="126"/>
                                        </p:tgtEl>
                                      </p:cBhvr>
                                      <p:to x="100000" y="95000"/>
                                    </p:animScale>
                                    <p:animScale>
                                      <p:cBhvr>
                                        <p:cTn id="60" dur="166" decel="50000">
                                          <p:stCondLst>
                                            <p:cond delay="1834"/>
                                          </p:stCondLst>
                                        </p:cTn>
                                        <p:tgtEl>
                                          <p:spTgt spid="1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10" grpId="0"/>
      <p:bldP spid="66" grpId="0"/>
      <p:bldP spid="70" grpId="0"/>
      <p:bldP spid="12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335C917-A2D5-0DAE-311D-9ADF977D2791}"/>
              </a:ext>
            </a:extLst>
          </p:cNvPr>
          <p:cNvSpPr>
            <a:spLocks noGrp="1"/>
          </p:cNvSpPr>
          <p:nvPr>
            <p:ph type="title"/>
          </p:nvPr>
        </p:nvSpPr>
        <p:spPr>
          <a:xfrm>
            <a:off x="6591299" y="274638"/>
            <a:ext cx="4052887" cy="2387600"/>
          </a:xfrm>
        </p:spPr>
        <p:txBody>
          <a:bodyPr vert="horz" lIns="91440" tIns="45720" rIns="91440" bIns="45720" rtlCol="0" anchor="b">
            <a:normAutofit/>
          </a:bodyPr>
          <a:lstStyle/>
          <a:p>
            <a:r>
              <a:rPr lang="en-US" sz="4800" dirty="0"/>
              <a:t>Our project: how did we start?</a:t>
            </a:r>
          </a:p>
        </p:txBody>
      </p:sp>
      <p:pic>
        <p:nvPicPr>
          <p:cNvPr id="4" name="Immagine 3">
            <a:extLst>
              <a:ext uri="{FF2B5EF4-FFF2-40B4-BE49-F238E27FC236}">
                <a16:creationId xmlns:a16="http://schemas.microsoft.com/office/drawing/2014/main" id="{C61AEB1F-D176-D54A-80FD-961F047DCEE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6334" r="33620"/>
          <a:stretch/>
        </p:blipFill>
        <p:spPr>
          <a:xfrm>
            <a:off x="-5597" y="10"/>
            <a:ext cx="6101597" cy="6857990"/>
          </a:xfrm>
          <a:prstGeom prst="rect">
            <a:avLst/>
          </a:prstGeom>
        </p:spPr>
      </p:pic>
      <p:pic>
        <p:nvPicPr>
          <p:cNvPr id="6" name="Immagine 5" descr="Immagine che contiene testo, mensola, libro, interni&#10;&#10;Descrizione generata automaticamente">
            <a:extLst>
              <a:ext uri="{FF2B5EF4-FFF2-40B4-BE49-F238E27FC236}">
                <a16:creationId xmlns:a16="http://schemas.microsoft.com/office/drawing/2014/main" id="{CC9A02DB-FD6E-7B09-665F-0E0C5BF0B6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3646" y="2834253"/>
            <a:ext cx="3825083" cy="3825083"/>
          </a:xfrm>
          <a:prstGeom prst="rect">
            <a:avLst/>
          </a:prstGeom>
        </p:spPr>
      </p:pic>
    </p:spTree>
    <p:extLst>
      <p:ext uri="{BB962C8B-B14F-4D97-AF65-F5344CB8AC3E}">
        <p14:creationId xmlns:p14="http://schemas.microsoft.com/office/powerpoint/2010/main" val="1731562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138" name="Picture 2">
            <a:extLst>
              <a:ext uri="{FF2B5EF4-FFF2-40B4-BE49-F238E27FC236}">
                <a16:creationId xmlns:a16="http://schemas.microsoft.com/office/drawing/2014/main" id="{33D44672-E0E3-4674-950D-BD508BE45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39" name="Group 9">
            <a:extLst>
              <a:ext uri="{FF2B5EF4-FFF2-40B4-BE49-F238E27FC236}">
                <a16:creationId xmlns:a16="http://schemas.microsoft.com/office/drawing/2014/main" id="{C320E816-B393-45A7-B72E-0E7957C1F5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FA8BF52E-F01E-4F10-AD3E-209E6561106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5CCD0569-C62E-48FB-A8BB-6BC8387F18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174BD00C-33C4-4671-B4FE-160539C7C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a16="http://schemas.microsoft.com/office/drawing/2014/main" id="{FBA088E6-2B20-422C-B1A4-FC1D5C83BD4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a16="http://schemas.microsoft.com/office/drawing/2014/main" id="{59E0759F-8BBC-4BFB-BFC8-88089196B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841556E7-C3FA-4293-BC40-79A11418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776AD70-B265-4282-9F6D-A6FF2968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8B4764B4-C673-4421-9691-45A236FA5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820C4B27-9DCA-4BE7-8DA2-F0CEDA297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10228B76-9508-4406-9511-086A595AA4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CB09C001-F04E-43E0-B05A-ED31B2EA1B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a16="http://schemas.microsoft.com/office/drawing/2014/main" id="{015DC477-AE9B-4344-B43E-7C294BEA8C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a16="http://schemas.microsoft.com/office/drawing/2014/main" id="{230F46F5-5693-4D4E-BE6D-B4721D636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C5037ACC-178A-49DD-94AD-8B2842E64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B57FC6E7-5636-4B0D-BCEF-F0FF4CF63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AEAF7536-4FD5-40B2-A47E-12701FBF60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a16="http://schemas.microsoft.com/office/drawing/2014/main" id="{492EE95C-CA9E-4C04-8904-AD4E3CF12B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a16="http://schemas.microsoft.com/office/drawing/2014/main" id="{4176F3CC-BEC5-48D6-9EC4-FE53B35A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1843132F-2E68-467D-8203-4734ED67E7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2BB3C725-0DC0-42C7-8DE6-1759523ECE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B6DD478C-18EF-4E12-8F25-30385944F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9BF402B3-6657-427D-8B4C-4D183AE18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8B9AD51E-B681-4AB6-8328-020F97F0EF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965C3DF4-5EE2-438F-BAD8-1263AA5DBD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13FD4F16-837E-4B6E-A8BF-52FE99722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E8347121-B702-41AD-9A01-4681E8E6CE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AA0FA0CD-862B-4345-BD18-63E860E7F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a16="http://schemas.microsoft.com/office/drawing/2014/main" id="{474EBBAA-B729-410A-98FD-9B25F6459E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a16="http://schemas.microsoft.com/office/drawing/2014/main" id="{2735A1B4-E9C7-457E-BA06-ECA0E88036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a16="http://schemas.microsoft.com/office/drawing/2014/main" id="{43B5A362-F1A0-4795-94D2-1EDCDBC0DA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a16="http://schemas.microsoft.com/office/drawing/2014/main" id="{DD59E06C-0307-4B04-A013-C304E597B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a16="http://schemas.microsoft.com/office/drawing/2014/main" id="{36BC7AF8-4554-46B6-8C29-E7FDD0FD7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a16="http://schemas.microsoft.com/office/drawing/2014/main" id="{73044F3B-8920-4F7E-BBE7-1562D8EB9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a16="http://schemas.microsoft.com/office/drawing/2014/main" id="{BD875300-3AEC-46E8-A480-D3A90EE32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a16="http://schemas.microsoft.com/office/drawing/2014/main" id="{C6D2D370-CE1A-4D88-A5AA-ADF03133B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a16="http://schemas.microsoft.com/office/drawing/2014/main" id="{626C097A-E038-4964-B469-C38E44BB98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a16="http://schemas.microsoft.com/office/drawing/2014/main" id="{C18F279C-F6DE-4705-B473-5804BF614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a16="http://schemas.microsoft.com/office/drawing/2014/main" id="{2A52CC64-02CD-443F-B158-E1AFFBB1D6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a16="http://schemas.microsoft.com/office/drawing/2014/main" id="{62DFE5BE-9D50-440B-B721-C0986EC05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a16="http://schemas.microsoft.com/office/drawing/2014/main" id="{50FCDEE9-3395-471D-8202-A47345FEDF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a16="http://schemas.microsoft.com/office/drawing/2014/main" id="{702E07B4-588B-46D9-8D79-7C1CBCFB237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a16="http://schemas.microsoft.com/office/drawing/2014/main" id="{7857BDA2-0EB8-4A46-86CC-64BA98DF4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a16="http://schemas.microsoft.com/office/drawing/2014/main" id="{5B15FA3D-3641-430F-90AD-63F5A50E48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a16="http://schemas.microsoft.com/office/drawing/2014/main" id="{A3A6D048-F3EC-4C4B-9F14-877821D2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a16="http://schemas.microsoft.com/office/drawing/2014/main" id="{9A62FA7A-B423-4E71-A853-21DEEA051C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a16="http://schemas.microsoft.com/office/drawing/2014/main" id="{4FA8E7C9-FF45-4B91-976D-1D7B5BE0C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a16="http://schemas.microsoft.com/office/drawing/2014/main" id="{2F563A0A-EFDC-4681-BF8D-1C442B4E2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a16="http://schemas.microsoft.com/office/drawing/2014/main" id="{478A5624-D8BD-4F2C-9660-2E2BBF487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a16="http://schemas.microsoft.com/office/drawing/2014/main" id="{5974B6BD-6FBA-49FD-8858-BA17926FBE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a16="http://schemas.microsoft.com/office/drawing/2014/main" id="{5C02FA29-BFBF-420E-B179-99DEAC5719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a16="http://schemas.microsoft.com/office/drawing/2014/main" id="{B3165781-435B-4B36-B90A-EEF0CC160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a16="http://schemas.microsoft.com/office/drawing/2014/main" id="{1EAD39FE-DF4A-472E-BF18-35DC0C1D81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a16="http://schemas.microsoft.com/office/drawing/2014/main" id="{A28CFFD1-1AA5-4840-9322-F54994B53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a16="http://schemas.microsoft.com/office/drawing/2014/main" id="{416BAD59-23C0-4E04-AA3B-6EFDE9DA60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40" name="Group 65">
            <a:extLst>
              <a:ext uri="{FF2B5EF4-FFF2-40B4-BE49-F238E27FC236}">
                <a16:creationId xmlns:a16="http://schemas.microsoft.com/office/drawing/2014/main" id="{6B80FDCA-5FB2-4A5A-ADD6-CF221ECFD9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41" name="Rectangle 66">
              <a:extLst>
                <a:ext uri="{FF2B5EF4-FFF2-40B4-BE49-F238E27FC236}">
                  <a16:creationId xmlns:a16="http://schemas.microsoft.com/office/drawing/2014/main" id="{3500BAA6-5F68-4012-BE48-12FA10807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8" name="Picture 2">
              <a:extLst>
                <a:ext uri="{FF2B5EF4-FFF2-40B4-BE49-F238E27FC236}">
                  <a16:creationId xmlns:a16="http://schemas.microsoft.com/office/drawing/2014/main" id="{B3C40ED8-3098-43A6-835B-0A0FFB1E3826}"/>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olo 1">
            <a:extLst>
              <a:ext uri="{FF2B5EF4-FFF2-40B4-BE49-F238E27FC236}">
                <a16:creationId xmlns:a16="http://schemas.microsoft.com/office/drawing/2014/main" id="{D085EAAF-0EB0-8710-2F30-9EB9C77D259E}"/>
              </a:ext>
            </a:extLst>
          </p:cNvPr>
          <p:cNvSpPr>
            <a:spLocks noGrp="1"/>
          </p:cNvSpPr>
          <p:nvPr>
            <p:ph type="title"/>
          </p:nvPr>
        </p:nvSpPr>
        <p:spPr>
          <a:xfrm>
            <a:off x="5225298" y="903288"/>
            <a:ext cx="5397933" cy="693738"/>
          </a:xfrm>
        </p:spPr>
        <p:txBody>
          <a:bodyPr vert="horz" lIns="91440" tIns="45720" rIns="91440" bIns="45720" rtlCol="0" anchor="b">
            <a:normAutofit fontScale="90000"/>
          </a:bodyPr>
          <a:lstStyle/>
          <a:p>
            <a:r>
              <a:rPr lang="en-GB" sz="4800" dirty="0"/>
              <a:t>Our aims</a:t>
            </a:r>
          </a:p>
        </p:txBody>
      </p:sp>
      <p:pic>
        <p:nvPicPr>
          <p:cNvPr id="142" name="Picture 3" descr="Coloured pencils on black background">
            <a:extLst>
              <a:ext uri="{FF2B5EF4-FFF2-40B4-BE49-F238E27FC236}">
                <a16:creationId xmlns:a16="http://schemas.microsoft.com/office/drawing/2014/main" id="{89A9E9F6-7A84-B7B5-BFE7-BB6AFAB725E0}"/>
              </a:ext>
            </a:extLst>
          </p:cNvPr>
          <p:cNvPicPr>
            <a:picLocks noChangeAspect="1"/>
          </p:cNvPicPr>
          <p:nvPr/>
        </p:nvPicPr>
        <p:blipFill rotWithShape="1">
          <a:blip r:embed="rId4"/>
          <a:srcRect l="34052" r="20829" b="-1"/>
          <a:stretch/>
        </p:blipFill>
        <p:spPr>
          <a:xfrm>
            <a:off x="-5597" y="10"/>
            <a:ext cx="4635583" cy="6857990"/>
          </a:xfrm>
          <a:prstGeom prst="rect">
            <a:avLst/>
          </a:prstGeom>
        </p:spPr>
      </p:pic>
      <p:grpSp>
        <p:nvGrpSpPr>
          <p:cNvPr id="143" name="Group 69">
            <a:extLst>
              <a:ext uri="{FF2B5EF4-FFF2-40B4-BE49-F238E27FC236}">
                <a16:creationId xmlns:a16="http://schemas.microsoft.com/office/drawing/2014/main" id="{9A230317-CD6B-4234-8C05-373F12DCD4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1" name="Rectangle 5">
              <a:extLst>
                <a:ext uri="{FF2B5EF4-FFF2-40B4-BE49-F238E27FC236}">
                  <a16:creationId xmlns:a16="http://schemas.microsoft.com/office/drawing/2014/main" id="{B034F32D-806B-4291-B2CA-CF0EA2870C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2" name="Freeform 6">
              <a:extLst>
                <a:ext uri="{FF2B5EF4-FFF2-40B4-BE49-F238E27FC236}">
                  <a16:creationId xmlns:a16="http://schemas.microsoft.com/office/drawing/2014/main" id="{2E9FE820-1AA6-4D39-AD2C-C506FFFD78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3" name="Freeform 7">
              <a:extLst>
                <a:ext uri="{FF2B5EF4-FFF2-40B4-BE49-F238E27FC236}">
                  <a16:creationId xmlns:a16="http://schemas.microsoft.com/office/drawing/2014/main" id="{37F9EF66-EB38-4E61-96C3-7D5509207F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4" name="Rectangle 8">
              <a:extLst>
                <a:ext uri="{FF2B5EF4-FFF2-40B4-BE49-F238E27FC236}">
                  <a16:creationId xmlns:a16="http://schemas.microsoft.com/office/drawing/2014/main" id="{800C33A2-7DD2-44E2-B4F6-02E513EDC6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5" name="Freeform 9">
              <a:extLst>
                <a:ext uri="{FF2B5EF4-FFF2-40B4-BE49-F238E27FC236}">
                  <a16:creationId xmlns:a16="http://schemas.microsoft.com/office/drawing/2014/main" id="{CEF5FDA4-766B-4B05-9DD8-50996DF0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6" name="Freeform 10">
              <a:extLst>
                <a:ext uri="{FF2B5EF4-FFF2-40B4-BE49-F238E27FC236}">
                  <a16:creationId xmlns:a16="http://schemas.microsoft.com/office/drawing/2014/main" id="{65793AE7-532B-40FA-9C10-F638AED04A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11">
              <a:extLst>
                <a:ext uri="{FF2B5EF4-FFF2-40B4-BE49-F238E27FC236}">
                  <a16:creationId xmlns:a16="http://schemas.microsoft.com/office/drawing/2014/main" id="{E8EC63C4-C6FD-4D54-A371-25D3EC11D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12">
              <a:extLst>
                <a:ext uri="{FF2B5EF4-FFF2-40B4-BE49-F238E27FC236}">
                  <a16:creationId xmlns:a16="http://schemas.microsoft.com/office/drawing/2014/main" id="{5ED83C96-87F9-44CA-8B79-67229DCA8F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13">
              <a:extLst>
                <a:ext uri="{FF2B5EF4-FFF2-40B4-BE49-F238E27FC236}">
                  <a16:creationId xmlns:a16="http://schemas.microsoft.com/office/drawing/2014/main" id="{7390B534-563D-4EDE-806A-089A70828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14">
              <a:extLst>
                <a:ext uri="{FF2B5EF4-FFF2-40B4-BE49-F238E27FC236}">
                  <a16:creationId xmlns:a16="http://schemas.microsoft.com/office/drawing/2014/main" id="{A45E36BF-D9A6-4C2F-B029-34668BE37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15">
              <a:extLst>
                <a:ext uri="{FF2B5EF4-FFF2-40B4-BE49-F238E27FC236}">
                  <a16:creationId xmlns:a16="http://schemas.microsoft.com/office/drawing/2014/main" id="{948C6374-5B2E-480C-A38D-73C55A0B8E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16">
              <a:extLst>
                <a:ext uri="{FF2B5EF4-FFF2-40B4-BE49-F238E27FC236}">
                  <a16:creationId xmlns:a16="http://schemas.microsoft.com/office/drawing/2014/main" id="{FBD1981E-DB7B-4A75-B3F9-E6A68B57B2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17">
              <a:extLst>
                <a:ext uri="{FF2B5EF4-FFF2-40B4-BE49-F238E27FC236}">
                  <a16:creationId xmlns:a16="http://schemas.microsoft.com/office/drawing/2014/main" id="{CD0D87EA-0EEF-4C9A-8222-79064DEB2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18">
              <a:extLst>
                <a:ext uri="{FF2B5EF4-FFF2-40B4-BE49-F238E27FC236}">
                  <a16:creationId xmlns:a16="http://schemas.microsoft.com/office/drawing/2014/main" id="{8E1321BD-3BB2-44EC-B993-CD66143A7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19">
              <a:extLst>
                <a:ext uri="{FF2B5EF4-FFF2-40B4-BE49-F238E27FC236}">
                  <a16:creationId xmlns:a16="http://schemas.microsoft.com/office/drawing/2014/main" id="{FA8B81BE-6D8B-4F72-8FFE-997F0B6BF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20">
              <a:extLst>
                <a:ext uri="{FF2B5EF4-FFF2-40B4-BE49-F238E27FC236}">
                  <a16:creationId xmlns:a16="http://schemas.microsoft.com/office/drawing/2014/main" id="{00D5C014-4C0D-4D56-8507-F90AB49AFE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21">
              <a:extLst>
                <a:ext uri="{FF2B5EF4-FFF2-40B4-BE49-F238E27FC236}">
                  <a16:creationId xmlns:a16="http://schemas.microsoft.com/office/drawing/2014/main" id="{25F1D314-A3CF-4B41-81E1-9569D3981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22">
              <a:extLst>
                <a:ext uri="{FF2B5EF4-FFF2-40B4-BE49-F238E27FC236}">
                  <a16:creationId xmlns:a16="http://schemas.microsoft.com/office/drawing/2014/main" id="{883778CE-F722-4002-88B4-41A1C22AC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23">
              <a:extLst>
                <a:ext uri="{FF2B5EF4-FFF2-40B4-BE49-F238E27FC236}">
                  <a16:creationId xmlns:a16="http://schemas.microsoft.com/office/drawing/2014/main" id="{2DECBE47-6205-42E8-B5E7-95E4646D7C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24">
              <a:extLst>
                <a:ext uri="{FF2B5EF4-FFF2-40B4-BE49-F238E27FC236}">
                  <a16:creationId xmlns:a16="http://schemas.microsoft.com/office/drawing/2014/main" id="{84003F7E-B14F-4067-883E-1E0D09B26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25">
              <a:extLst>
                <a:ext uri="{FF2B5EF4-FFF2-40B4-BE49-F238E27FC236}">
                  <a16:creationId xmlns:a16="http://schemas.microsoft.com/office/drawing/2014/main" id="{4892A300-B87F-43B3-8DC3-C32C24BFB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26">
              <a:extLst>
                <a:ext uri="{FF2B5EF4-FFF2-40B4-BE49-F238E27FC236}">
                  <a16:creationId xmlns:a16="http://schemas.microsoft.com/office/drawing/2014/main" id="{FFF9C883-46DB-4219-B6D8-0B79024F44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27">
              <a:extLst>
                <a:ext uri="{FF2B5EF4-FFF2-40B4-BE49-F238E27FC236}">
                  <a16:creationId xmlns:a16="http://schemas.microsoft.com/office/drawing/2014/main" id="{C78BA074-168A-4DAF-B420-0C12E64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28">
              <a:extLst>
                <a:ext uri="{FF2B5EF4-FFF2-40B4-BE49-F238E27FC236}">
                  <a16:creationId xmlns:a16="http://schemas.microsoft.com/office/drawing/2014/main" id="{BE5D148A-E6A5-4A00-AB88-EFC528EB4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29">
              <a:extLst>
                <a:ext uri="{FF2B5EF4-FFF2-40B4-BE49-F238E27FC236}">
                  <a16:creationId xmlns:a16="http://schemas.microsoft.com/office/drawing/2014/main" id="{69A5ED52-C17B-40C3-BF9F-A963FB9D1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30">
              <a:extLst>
                <a:ext uri="{FF2B5EF4-FFF2-40B4-BE49-F238E27FC236}">
                  <a16:creationId xmlns:a16="http://schemas.microsoft.com/office/drawing/2014/main" id="{F4645C5A-39F5-42DE-B5FD-EF7576471F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31">
              <a:extLst>
                <a:ext uri="{FF2B5EF4-FFF2-40B4-BE49-F238E27FC236}">
                  <a16:creationId xmlns:a16="http://schemas.microsoft.com/office/drawing/2014/main" id="{B91630DC-0ECE-4542-AB5E-A8FDA9E2B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32">
              <a:extLst>
                <a:ext uri="{FF2B5EF4-FFF2-40B4-BE49-F238E27FC236}">
                  <a16:creationId xmlns:a16="http://schemas.microsoft.com/office/drawing/2014/main" id="{7832E90F-90F2-4E04-A217-C3DA271EF2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Rectangle 33">
              <a:extLst>
                <a:ext uri="{FF2B5EF4-FFF2-40B4-BE49-F238E27FC236}">
                  <a16:creationId xmlns:a16="http://schemas.microsoft.com/office/drawing/2014/main" id="{B7AFC095-D60B-4826-BEEA-4CA662C12E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0" name="Freeform 34">
              <a:extLst>
                <a:ext uri="{FF2B5EF4-FFF2-40B4-BE49-F238E27FC236}">
                  <a16:creationId xmlns:a16="http://schemas.microsoft.com/office/drawing/2014/main" id="{60F4427D-69AF-4CA5-82C4-A2D6F39078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35">
              <a:extLst>
                <a:ext uri="{FF2B5EF4-FFF2-40B4-BE49-F238E27FC236}">
                  <a16:creationId xmlns:a16="http://schemas.microsoft.com/office/drawing/2014/main" id="{3819CB9F-905D-460B-BB33-B9D3447E8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Freeform 36">
              <a:extLst>
                <a:ext uri="{FF2B5EF4-FFF2-40B4-BE49-F238E27FC236}">
                  <a16:creationId xmlns:a16="http://schemas.microsoft.com/office/drawing/2014/main" id="{2AFA2992-F0FB-40D7-AE13-B66063A34A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37">
              <a:extLst>
                <a:ext uri="{FF2B5EF4-FFF2-40B4-BE49-F238E27FC236}">
                  <a16:creationId xmlns:a16="http://schemas.microsoft.com/office/drawing/2014/main" id="{351E02E0-C3D9-4ACC-9140-20031EAECD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38">
              <a:extLst>
                <a:ext uri="{FF2B5EF4-FFF2-40B4-BE49-F238E27FC236}">
                  <a16:creationId xmlns:a16="http://schemas.microsoft.com/office/drawing/2014/main" id="{6C4B5228-0D13-4381-AED4-C2AF72B1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39">
              <a:extLst>
                <a:ext uri="{FF2B5EF4-FFF2-40B4-BE49-F238E27FC236}">
                  <a16:creationId xmlns:a16="http://schemas.microsoft.com/office/drawing/2014/main" id="{9953BFB6-B848-4C55-9BE7-8D0BF6636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40">
              <a:extLst>
                <a:ext uri="{FF2B5EF4-FFF2-40B4-BE49-F238E27FC236}">
                  <a16:creationId xmlns:a16="http://schemas.microsoft.com/office/drawing/2014/main" id="{BA5F7123-0E9C-4815-8FEB-B2403DED23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41">
              <a:extLst>
                <a:ext uri="{FF2B5EF4-FFF2-40B4-BE49-F238E27FC236}">
                  <a16:creationId xmlns:a16="http://schemas.microsoft.com/office/drawing/2014/main" id="{177E5441-2B4C-45C4-A267-80A580DF8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42">
              <a:extLst>
                <a:ext uri="{FF2B5EF4-FFF2-40B4-BE49-F238E27FC236}">
                  <a16:creationId xmlns:a16="http://schemas.microsoft.com/office/drawing/2014/main" id="{A14DDA66-046F-4714-9241-A1A282E981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43">
              <a:extLst>
                <a:ext uri="{FF2B5EF4-FFF2-40B4-BE49-F238E27FC236}">
                  <a16:creationId xmlns:a16="http://schemas.microsoft.com/office/drawing/2014/main" id="{7D41BD63-8F36-4344-BCAE-8A25881C4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44">
              <a:extLst>
                <a:ext uri="{FF2B5EF4-FFF2-40B4-BE49-F238E27FC236}">
                  <a16:creationId xmlns:a16="http://schemas.microsoft.com/office/drawing/2014/main" id="{7EDC1EDF-32C2-4D2A-882C-1DB5B8EF96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Rectangle 45">
              <a:extLst>
                <a:ext uri="{FF2B5EF4-FFF2-40B4-BE49-F238E27FC236}">
                  <a16:creationId xmlns:a16="http://schemas.microsoft.com/office/drawing/2014/main" id="{B468D7FF-21DC-4039-A1C5-0FC24760DFB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12" name="Freeform 46">
              <a:extLst>
                <a:ext uri="{FF2B5EF4-FFF2-40B4-BE49-F238E27FC236}">
                  <a16:creationId xmlns:a16="http://schemas.microsoft.com/office/drawing/2014/main" id="{895D3AD5-6723-4106-A807-14BC85F8A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3" name="Freeform 47">
              <a:extLst>
                <a:ext uri="{FF2B5EF4-FFF2-40B4-BE49-F238E27FC236}">
                  <a16:creationId xmlns:a16="http://schemas.microsoft.com/office/drawing/2014/main" id="{C108E3D9-8BBE-4550-94D3-7138CC2C2A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4" name="Freeform 48">
              <a:extLst>
                <a:ext uri="{FF2B5EF4-FFF2-40B4-BE49-F238E27FC236}">
                  <a16:creationId xmlns:a16="http://schemas.microsoft.com/office/drawing/2014/main" id="{72F986C7-7129-4D44-955B-195BFCFFE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5" name="Freeform 49">
              <a:extLst>
                <a:ext uri="{FF2B5EF4-FFF2-40B4-BE49-F238E27FC236}">
                  <a16:creationId xmlns:a16="http://schemas.microsoft.com/office/drawing/2014/main" id="{C079794B-E9E2-4470-8752-ABF048492A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6" name="Freeform 50">
              <a:extLst>
                <a:ext uri="{FF2B5EF4-FFF2-40B4-BE49-F238E27FC236}">
                  <a16:creationId xmlns:a16="http://schemas.microsoft.com/office/drawing/2014/main" id="{25C69632-D712-4B9E-BE46-E709043D77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7" name="Freeform 51">
              <a:extLst>
                <a:ext uri="{FF2B5EF4-FFF2-40B4-BE49-F238E27FC236}">
                  <a16:creationId xmlns:a16="http://schemas.microsoft.com/office/drawing/2014/main" id="{5398A425-0BC4-4A58-A7C9-00D21CE72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8" name="Freeform 52">
              <a:extLst>
                <a:ext uri="{FF2B5EF4-FFF2-40B4-BE49-F238E27FC236}">
                  <a16:creationId xmlns:a16="http://schemas.microsoft.com/office/drawing/2014/main" id="{CEC1CD69-F03A-4FCC-912C-4D106266C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9" name="Freeform 53">
              <a:extLst>
                <a:ext uri="{FF2B5EF4-FFF2-40B4-BE49-F238E27FC236}">
                  <a16:creationId xmlns:a16="http://schemas.microsoft.com/office/drawing/2014/main" id="{BC1C7799-9A1E-4A36-ABE2-F3CAAB2E8C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0" name="Freeform 54">
              <a:extLst>
                <a:ext uri="{FF2B5EF4-FFF2-40B4-BE49-F238E27FC236}">
                  <a16:creationId xmlns:a16="http://schemas.microsoft.com/office/drawing/2014/main" id="{ACA52D66-D0A7-4781-9C9B-FD063E754F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55">
              <a:extLst>
                <a:ext uri="{FF2B5EF4-FFF2-40B4-BE49-F238E27FC236}">
                  <a16:creationId xmlns:a16="http://schemas.microsoft.com/office/drawing/2014/main" id="{9505C7EC-D6ED-410C-B1F3-FE28A1EB8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Freeform 56">
              <a:extLst>
                <a:ext uri="{FF2B5EF4-FFF2-40B4-BE49-F238E27FC236}">
                  <a16:creationId xmlns:a16="http://schemas.microsoft.com/office/drawing/2014/main" id="{F31C8465-C370-4621-900B-092BFBE629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3" name="Freeform 57">
              <a:extLst>
                <a:ext uri="{FF2B5EF4-FFF2-40B4-BE49-F238E27FC236}">
                  <a16:creationId xmlns:a16="http://schemas.microsoft.com/office/drawing/2014/main" id="{47464513-398E-456D-88B4-9C61A833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58">
              <a:extLst>
                <a:ext uri="{FF2B5EF4-FFF2-40B4-BE49-F238E27FC236}">
                  <a16:creationId xmlns:a16="http://schemas.microsoft.com/office/drawing/2014/main" id="{D29E8E22-04CF-4B8F-826F-D10F90685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44" name="Group 125">
            <a:extLst>
              <a:ext uri="{FF2B5EF4-FFF2-40B4-BE49-F238E27FC236}">
                <a16:creationId xmlns:a16="http://schemas.microsoft.com/office/drawing/2014/main" id="{4C0E9EE2-DDBB-4805-9BDB-0A641D4D6B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7" name="Freeform 32">
              <a:extLst>
                <a:ext uri="{FF2B5EF4-FFF2-40B4-BE49-F238E27FC236}">
                  <a16:creationId xmlns:a16="http://schemas.microsoft.com/office/drawing/2014/main" id="{DAD368F5-B56C-4FAD-B6D4-EE7735CFA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8" name="Freeform 33">
              <a:extLst>
                <a:ext uri="{FF2B5EF4-FFF2-40B4-BE49-F238E27FC236}">
                  <a16:creationId xmlns:a16="http://schemas.microsoft.com/office/drawing/2014/main" id="{4AB54702-789A-4F49-AEE9-99E76070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9" name="Freeform 34">
              <a:extLst>
                <a:ext uri="{FF2B5EF4-FFF2-40B4-BE49-F238E27FC236}">
                  <a16:creationId xmlns:a16="http://schemas.microsoft.com/office/drawing/2014/main" id="{9B1CA07F-87EB-4653-A4C0-830F78ACF1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0" name="Freeform 35">
              <a:extLst>
                <a:ext uri="{FF2B5EF4-FFF2-40B4-BE49-F238E27FC236}">
                  <a16:creationId xmlns:a16="http://schemas.microsoft.com/office/drawing/2014/main" id="{98F7092B-3FEC-49A1-8D20-5198389060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1" name="Freeform 36">
              <a:extLst>
                <a:ext uri="{FF2B5EF4-FFF2-40B4-BE49-F238E27FC236}">
                  <a16:creationId xmlns:a16="http://schemas.microsoft.com/office/drawing/2014/main" id="{7778A96A-836D-4D19-BA04-02CD06A61B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2" name="Freeform 37">
              <a:extLst>
                <a:ext uri="{FF2B5EF4-FFF2-40B4-BE49-F238E27FC236}">
                  <a16:creationId xmlns:a16="http://schemas.microsoft.com/office/drawing/2014/main" id="{42B8F9D0-FE29-4435-9FAE-CEDB5EE03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3" name="Freeform 38">
              <a:extLst>
                <a:ext uri="{FF2B5EF4-FFF2-40B4-BE49-F238E27FC236}">
                  <a16:creationId xmlns:a16="http://schemas.microsoft.com/office/drawing/2014/main" id="{0994342E-B827-4B78-B16A-2B14F1419D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4" name="Freeform 39">
              <a:extLst>
                <a:ext uri="{FF2B5EF4-FFF2-40B4-BE49-F238E27FC236}">
                  <a16:creationId xmlns:a16="http://schemas.microsoft.com/office/drawing/2014/main" id="{F3A98EAA-C90B-499C-88BA-0BEACD8B1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5" name="Freeform 40">
              <a:extLst>
                <a:ext uri="{FF2B5EF4-FFF2-40B4-BE49-F238E27FC236}">
                  <a16:creationId xmlns:a16="http://schemas.microsoft.com/office/drawing/2014/main" id="{D631486A-39BD-444D-B42C-C766427ED5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6" name="Rectangle 41">
              <a:extLst>
                <a:ext uri="{FF2B5EF4-FFF2-40B4-BE49-F238E27FC236}">
                  <a16:creationId xmlns:a16="http://schemas.microsoft.com/office/drawing/2014/main" id="{96FDBF3A-05F4-49EA-A83C-3EF51D9CE65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sp>
        <p:nvSpPr>
          <p:cNvPr id="3" name="CasellaDiTesto 2">
            <a:extLst>
              <a:ext uri="{FF2B5EF4-FFF2-40B4-BE49-F238E27FC236}">
                <a16:creationId xmlns:a16="http://schemas.microsoft.com/office/drawing/2014/main" id="{CAA85153-772D-35F2-483D-BA08D3CCFA73}"/>
              </a:ext>
            </a:extLst>
          </p:cNvPr>
          <p:cNvSpPr txBox="1"/>
          <p:nvPr/>
        </p:nvSpPr>
        <p:spPr>
          <a:xfrm>
            <a:off x="5281463" y="2066925"/>
            <a:ext cx="5508171" cy="1723549"/>
          </a:xfrm>
          <a:prstGeom prst="rect">
            <a:avLst/>
          </a:prstGeom>
          <a:noFill/>
        </p:spPr>
        <p:txBody>
          <a:bodyPr wrap="square" rtlCol="0">
            <a:spAutoFit/>
          </a:bodyPr>
          <a:lstStyle/>
          <a:p>
            <a:pPr marL="342900" indent="-342900">
              <a:spcAft>
                <a:spcPts val="1200"/>
              </a:spcAft>
              <a:buAutoNum type="arabicPeriod"/>
            </a:pPr>
            <a:r>
              <a:rPr lang="en-GB" sz="2400" dirty="0"/>
              <a:t>To measure the efficacy of GT with People with Dementia (PWD)</a:t>
            </a:r>
          </a:p>
          <a:p>
            <a:pPr marL="342900" indent="-342900">
              <a:spcAft>
                <a:spcPts val="1200"/>
              </a:spcAft>
              <a:buAutoNum type="arabicPeriod"/>
            </a:pPr>
            <a:r>
              <a:rPr lang="en-GB" sz="2400" dirty="0"/>
              <a:t>To do research in GT and contribute to its evidence </a:t>
            </a:r>
          </a:p>
        </p:txBody>
      </p:sp>
      <p:sp>
        <p:nvSpPr>
          <p:cNvPr id="6" name="CasellaDiTesto 5">
            <a:extLst>
              <a:ext uri="{FF2B5EF4-FFF2-40B4-BE49-F238E27FC236}">
                <a16:creationId xmlns:a16="http://schemas.microsoft.com/office/drawing/2014/main" id="{F54727C4-818C-71CC-9E98-7A6E995BDA8D}"/>
              </a:ext>
            </a:extLst>
          </p:cNvPr>
          <p:cNvSpPr txBox="1"/>
          <p:nvPr/>
        </p:nvSpPr>
        <p:spPr>
          <a:xfrm>
            <a:off x="5212752" y="4321122"/>
            <a:ext cx="5591324" cy="830997"/>
          </a:xfrm>
          <a:prstGeom prst="rect">
            <a:avLst/>
          </a:prstGeom>
          <a:noFill/>
        </p:spPr>
        <p:txBody>
          <a:bodyPr wrap="square" rtlCol="0">
            <a:spAutoFit/>
          </a:bodyPr>
          <a:lstStyle/>
          <a:p>
            <a:r>
              <a:rPr lang="en-GB" sz="2400" dirty="0"/>
              <a:t>NARROW DOWN THE FOCUS:</a:t>
            </a:r>
          </a:p>
          <a:p>
            <a:r>
              <a:rPr lang="en-GB" sz="2400" dirty="0"/>
              <a:t>PWD and Depression (mild)</a:t>
            </a:r>
          </a:p>
        </p:txBody>
      </p:sp>
    </p:spTree>
    <p:extLst>
      <p:ext uri="{BB962C8B-B14F-4D97-AF65-F5344CB8AC3E}">
        <p14:creationId xmlns:p14="http://schemas.microsoft.com/office/powerpoint/2010/main" val="3721547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sp useBgFill="1">
        <p:nvSpPr>
          <p:cNvPr id="65" name="Rectangle 64">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7" name="Group 66">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8"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69"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2"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7"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9"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5"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123"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olo 1">
            <a:extLst>
              <a:ext uri="{FF2B5EF4-FFF2-40B4-BE49-F238E27FC236}">
                <a16:creationId xmlns:a16="http://schemas.microsoft.com/office/drawing/2014/main" id="{8CD518AF-D80A-0A5D-97EF-EC33ADEBEA4D}"/>
              </a:ext>
            </a:extLst>
          </p:cNvPr>
          <p:cNvSpPr>
            <a:spLocks noGrp="1"/>
          </p:cNvSpPr>
          <p:nvPr>
            <p:ph type="title"/>
          </p:nvPr>
        </p:nvSpPr>
        <p:spPr>
          <a:xfrm>
            <a:off x="2952302" y="5480049"/>
            <a:ext cx="8591998" cy="1045369"/>
          </a:xfrm>
        </p:spPr>
        <p:txBody>
          <a:bodyPr vert="horz" lIns="91440" tIns="45720" rIns="91440" bIns="45720" rtlCol="0" anchor="ctr">
            <a:noAutofit/>
          </a:bodyPr>
          <a:lstStyle/>
          <a:p>
            <a:pPr algn="r"/>
            <a:r>
              <a:rPr lang="en-GB" sz="4400" dirty="0"/>
              <a:t>The situation in each country</a:t>
            </a:r>
          </a:p>
        </p:txBody>
      </p:sp>
      <p:cxnSp>
        <p:nvCxnSpPr>
          <p:cNvPr id="125" name="Straight Connector 124">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CasellaDiTesto 2">
            <a:extLst>
              <a:ext uri="{FF2B5EF4-FFF2-40B4-BE49-F238E27FC236}">
                <a16:creationId xmlns:a16="http://schemas.microsoft.com/office/drawing/2014/main" id="{8889FD9A-0489-E0F6-DA9B-8F1F6B3E5E91}"/>
              </a:ext>
            </a:extLst>
          </p:cNvPr>
          <p:cNvSpPr txBox="1"/>
          <p:nvPr/>
        </p:nvSpPr>
        <p:spPr>
          <a:xfrm>
            <a:off x="4061387" y="859493"/>
            <a:ext cx="2336577" cy="523220"/>
          </a:xfrm>
          <a:prstGeom prst="rect">
            <a:avLst/>
          </a:prstGeom>
          <a:noFill/>
        </p:spPr>
        <p:txBody>
          <a:bodyPr wrap="square" rtlCol="0">
            <a:spAutoFit/>
          </a:bodyPr>
          <a:lstStyle/>
          <a:p>
            <a:r>
              <a:rPr lang="en-GB" sz="2800" dirty="0"/>
              <a:t>ITALY</a:t>
            </a:r>
          </a:p>
        </p:txBody>
      </p:sp>
      <p:sp>
        <p:nvSpPr>
          <p:cNvPr id="4" name="CasellaDiTesto 3">
            <a:extLst>
              <a:ext uri="{FF2B5EF4-FFF2-40B4-BE49-F238E27FC236}">
                <a16:creationId xmlns:a16="http://schemas.microsoft.com/office/drawing/2014/main" id="{0390BD63-8A30-3989-F2B2-F1E0F07258FE}"/>
              </a:ext>
            </a:extLst>
          </p:cNvPr>
          <p:cNvSpPr txBox="1"/>
          <p:nvPr/>
        </p:nvSpPr>
        <p:spPr>
          <a:xfrm>
            <a:off x="8875259" y="912813"/>
            <a:ext cx="3261631" cy="523220"/>
          </a:xfrm>
          <a:prstGeom prst="rect">
            <a:avLst/>
          </a:prstGeom>
          <a:noFill/>
        </p:spPr>
        <p:txBody>
          <a:bodyPr wrap="square" rtlCol="0">
            <a:spAutoFit/>
          </a:bodyPr>
          <a:lstStyle/>
          <a:p>
            <a:r>
              <a:rPr lang="en-GB" sz="2800" dirty="0"/>
              <a:t>MEXICO</a:t>
            </a:r>
          </a:p>
        </p:txBody>
      </p:sp>
      <p:sp>
        <p:nvSpPr>
          <p:cNvPr id="5" name="CasellaDiTesto 4">
            <a:extLst>
              <a:ext uri="{FF2B5EF4-FFF2-40B4-BE49-F238E27FC236}">
                <a16:creationId xmlns:a16="http://schemas.microsoft.com/office/drawing/2014/main" id="{6856259D-86D9-B024-4F64-8C4710AD0207}"/>
              </a:ext>
            </a:extLst>
          </p:cNvPr>
          <p:cNvSpPr txBox="1"/>
          <p:nvPr/>
        </p:nvSpPr>
        <p:spPr>
          <a:xfrm>
            <a:off x="2628452" y="1651536"/>
            <a:ext cx="4036786" cy="3785652"/>
          </a:xfrm>
          <a:prstGeom prst="rect">
            <a:avLst/>
          </a:prstGeom>
          <a:noFill/>
        </p:spPr>
        <p:txBody>
          <a:bodyPr wrap="square" rtlCol="0">
            <a:spAutoFit/>
          </a:bodyPr>
          <a:lstStyle/>
          <a:p>
            <a:pPr marL="285750" indent="-285750">
              <a:buFont typeface="Arial" panose="020B0604020202020204" pitchFamily="34" charset="0"/>
              <a:buChar char="•"/>
            </a:pPr>
            <a:r>
              <a:rPr lang="en-GB" sz="2000" dirty="0"/>
              <a:t>Over a million of PWD which will double by 2050</a:t>
            </a:r>
          </a:p>
          <a:p>
            <a:pPr marL="285750" indent="-285750">
              <a:buFont typeface="Arial" panose="020B0604020202020204" pitchFamily="34" charset="0"/>
              <a:buChar char="•"/>
            </a:pPr>
            <a:r>
              <a:rPr lang="en-GB" sz="2000" dirty="0"/>
              <a:t>New diagnostic services (2017): </a:t>
            </a:r>
            <a:r>
              <a:rPr lang="en-GB" sz="2000" dirty="0" err="1"/>
              <a:t>Centri</a:t>
            </a:r>
            <a:r>
              <a:rPr lang="en-GB" sz="2000" dirty="0"/>
              <a:t> per </a:t>
            </a:r>
            <a:r>
              <a:rPr lang="en-GB" sz="2000" dirty="0" err="1"/>
              <a:t>Disturbi</a:t>
            </a:r>
            <a:r>
              <a:rPr lang="en-GB" sz="2000" dirty="0"/>
              <a:t> </a:t>
            </a:r>
            <a:r>
              <a:rPr lang="en-GB" sz="2000" dirty="0" err="1"/>
              <a:t>Cognitivi</a:t>
            </a:r>
            <a:r>
              <a:rPr lang="en-GB" sz="2000" dirty="0"/>
              <a:t> e </a:t>
            </a:r>
            <a:r>
              <a:rPr lang="en-GB" sz="2000" dirty="0" err="1"/>
              <a:t>Demenze</a:t>
            </a:r>
            <a:r>
              <a:rPr lang="en-GB" sz="2000" dirty="0"/>
              <a:t> (CDCD)</a:t>
            </a:r>
          </a:p>
          <a:p>
            <a:pPr marL="285750" indent="-285750">
              <a:buFont typeface="Arial" panose="020B0604020202020204" pitchFamily="34" charset="0"/>
              <a:buChar char="•"/>
            </a:pPr>
            <a:r>
              <a:rPr lang="en-GB" sz="2000" dirty="0"/>
              <a:t>Lack of post-diagnostic support</a:t>
            </a:r>
          </a:p>
          <a:p>
            <a:pPr marL="285750" indent="-285750">
              <a:buFont typeface="Arial" panose="020B0604020202020204" pitchFamily="34" charset="0"/>
              <a:buChar char="•"/>
            </a:pPr>
            <a:r>
              <a:rPr lang="en-GB" sz="2000" dirty="0"/>
              <a:t>PWD live in the community with (less than) minimal support</a:t>
            </a:r>
          </a:p>
          <a:p>
            <a:pPr marL="285750" indent="-285750">
              <a:buFont typeface="Arial" panose="020B0604020202020204" pitchFamily="34" charset="0"/>
              <a:buChar char="•"/>
            </a:pPr>
            <a:r>
              <a:rPr lang="en-GB" sz="2000" dirty="0"/>
              <a:t>Charities provide some support</a:t>
            </a:r>
          </a:p>
          <a:p>
            <a:pPr marL="285750" indent="-285750">
              <a:buFont typeface="Arial" panose="020B0604020202020204" pitchFamily="34" charset="0"/>
              <a:buChar char="•"/>
            </a:pPr>
            <a:r>
              <a:rPr lang="en-GB" sz="2000" dirty="0"/>
              <a:t>Difficult to find professional support for PWD and family/informal carers</a:t>
            </a:r>
          </a:p>
        </p:txBody>
      </p:sp>
      <p:sp>
        <p:nvSpPr>
          <p:cNvPr id="6" name="CasellaDiTesto 5">
            <a:extLst>
              <a:ext uri="{FF2B5EF4-FFF2-40B4-BE49-F238E27FC236}">
                <a16:creationId xmlns:a16="http://schemas.microsoft.com/office/drawing/2014/main" id="{2AACA176-1C88-2055-7462-36EEA7C20C13}"/>
              </a:ext>
            </a:extLst>
          </p:cNvPr>
          <p:cNvSpPr txBox="1"/>
          <p:nvPr/>
        </p:nvSpPr>
        <p:spPr>
          <a:xfrm>
            <a:off x="7884442" y="1658938"/>
            <a:ext cx="3491250" cy="3477875"/>
          </a:xfrm>
          <a:prstGeom prst="rect">
            <a:avLst/>
          </a:prstGeom>
          <a:noFill/>
        </p:spPr>
        <p:txBody>
          <a:bodyPr wrap="square" rtlCol="0">
            <a:spAutoFit/>
          </a:bodyPr>
          <a:lstStyle/>
          <a:p>
            <a:pPr marL="285750" indent="-285750">
              <a:buFont typeface="Arial" panose="020B0604020202020204" pitchFamily="34" charset="0"/>
              <a:buChar char="•"/>
            </a:pPr>
            <a:r>
              <a:rPr lang="en-GB" sz="2000" dirty="0"/>
              <a:t>Epidemiology is predicted to raise to 1,5 million by 2030</a:t>
            </a:r>
          </a:p>
          <a:p>
            <a:pPr marL="285750" indent="-285750">
              <a:buFont typeface="Arial" panose="020B0604020202020204" pitchFamily="34" charset="0"/>
              <a:buChar char="•"/>
            </a:pPr>
            <a:r>
              <a:rPr lang="en-GB" sz="2000" dirty="0"/>
              <a:t>New national plan: Alzheimer’s Plan of Action (APA)</a:t>
            </a:r>
          </a:p>
          <a:p>
            <a:pPr marL="285750" indent="-285750">
              <a:buFont typeface="Arial" panose="020B0604020202020204" pitchFamily="34" charset="0"/>
              <a:buChar char="•"/>
            </a:pPr>
            <a:r>
              <a:rPr lang="en-GB" sz="2000" dirty="0"/>
              <a:t>Many families living in rural areas and poor condition do not have access to services</a:t>
            </a:r>
          </a:p>
          <a:p>
            <a:pPr marL="285750" indent="-285750">
              <a:buFont typeface="Arial" panose="020B0604020202020204" pitchFamily="34" charset="0"/>
              <a:buChar char="•"/>
            </a:pPr>
            <a:r>
              <a:rPr lang="en-GB" sz="2000" dirty="0"/>
              <a:t>Community-type of support, BUT not professional or based on empirical evidence</a:t>
            </a:r>
          </a:p>
        </p:txBody>
      </p:sp>
    </p:spTree>
    <p:extLst>
      <p:ext uri="{BB962C8B-B14F-4D97-AF65-F5344CB8AC3E}">
        <p14:creationId xmlns:p14="http://schemas.microsoft.com/office/powerpoint/2010/main" val="110194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69" name="Picture 2">
            <a:extLst>
              <a:ext uri="{FF2B5EF4-FFF2-40B4-BE49-F238E27FC236}">
                <a16:creationId xmlns:a16="http://schemas.microsoft.com/office/drawing/2014/main" id="{D8C84AD2-B33F-490D-BF2D-E70D251BC3A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grpSp>
        <p:nvGrpSpPr>
          <p:cNvPr id="70" name="Group 73">
            <a:extLst>
              <a:ext uri="{FF2B5EF4-FFF2-40B4-BE49-F238E27FC236}">
                <a16:creationId xmlns:a16="http://schemas.microsoft.com/office/drawing/2014/main" id="{8D8E6E98-D5AE-4FF0-ABF6-B6B08F482FB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75" name="Rectangle 5">
              <a:extLst>
                <a:ext uri="{FF2B5EF4-FFF2-40B4-BE49-F238E27FC236}">
                  <a16:creationId xmlns:a16="http://schemas.microsoft.com/office/drawing/2014/main" id="{25016678-F061-4CDB-8D2E-9BB23CF2980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6" name="Freeform 6">
              <a:extLst>
                <a:ext uri="{FF2B5EF4-FFF2-40B4-BE49-F238E27FC236}">
                  <a16:creationId xmlns:a16="http://schemas.microsoft.com/office/drawing/2014/main" id="{9F977FE0-43E5-40E1-9557-1769EF0FC11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7">
              <a:extLst>
                <a:ext uri="{FF2B5EF4-FFF2-40B4-BE49-F238E27FC236}">
                  <a16:creationId xmlns:a16="http://schemas.microsoft.com/office/drawing/2014/main" id="{02A35B29-7FC2-43A0-8E9D-6EAC64CA8D4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Rectangle 8">
              <a:extLst>
                <a:ext uri="{FF2B5EF4-FFF2-40B4-BE49-F238E27FC236}">
                  <a16:creationId xmlns:a16="http://schemas.microsoft.com/office/drawing/2014/main" id="{62FA10A2-9F1A-44AC-A180-9DD1A6261CA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9" name="Freeform 9">
              <a:extLst>
                <a:ext uri="{FF2B5EF4-FFF2-40B4-BE49-F238E27FC236}">
                  <a16:creationId xmlns:a16="http://schemas.microsoft.com/office/drawing/2014/main" id="{B597CBA1-5AC7-4A6D-B3BD-2E2854081A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0">
              <a:extLst>
                <a:ext uri="{FF2B5EF4-FFF2-40B4-BE49-F238E27FC236}">
                  <a16:creationId xmlns:a16="http://schemas.microsoft.com/office/drawing/2014/main" id="{305FD527-79EB-43FE-99C4-DC858F4C3F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1">
              <a:extLst>
                <a:ext uri="{FF2B5EF4-FFF2-40B4-BE49-F238E27FC236}">
                  <a16:creationId xmlns:a16="http://schemas.microsoft.com/office/drawing/2014/main" id="{B61741F5-B72E-48B0-B7CB-6D0AE506A7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2">
              <a:extLst>
                <a:ext uri="{FF2B5EF4-FFF2-40B4-BE49-F238E27FC236}">
                  <a16:creationId xmlns:a16="http://schemas.microsoft.com/office/drawing/2014/main" id="{FFA97DCE-EF57-4F09-81AB-0A7B70D475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13">
              <a:extLst>
                <a:ext uri="{FF2B5EF4-FFF2-40B4-BE49-F238E27FC236}">
                  <a16:creationId xmlns:a16="http://schemas.microsoft.com/office/drawing/2014/main" id="{D0A69359-0B3B-4343-A332-D79E39F3AB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14">
              <a:extLst>
                <a:ext uri="{FF2B5EF4-FFF2-40B4-BE49-F238E27FC236}">
                  <a16:creationId xmlns:a16="http://schemas.microsoft.com/office/drawing/2014/main" id="{CF767C1C-3044-4287-A7DC-CDE99E2B2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15">
              <a:extLst>
                <a:ext uri="{FF2B5EF4-FFF2-40B4-BE49-F238E27FC236}">
                  <a16:creationId xmlns:a16="http://schemas.microsoft.com/office/drawing/2014/main" id="{8B382D5D-CDFB-4E6A-8B92-D00D417E761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16">
              <a:extLst>
                <a:ext uri="{FF2B5EF4-FFF2-40B4-BE49-F238E27FC236}">
                  <a16:creationId xmlns:a16="http://schemas.microsoft.com/office/drawing/2014/main" id="{EC735E7D-D06D-486A-992A-CFFC25AE53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17">
              <a:extLst>
                <a:ext uri="{FF2B5EF4-FFF2-40B4-BE49-F238E27FC236}">
                  <a16:creationId xmlns:a16="http://schemas.microsoft.com/office/drawing/2014/main" id="{AA04D837-E161-41B4-8C04-47A6F0EDC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18">
              <a:extLst>
                <a:ext uri="{FF2B5EF4-FFF2-40B4-BE49-F238E27FC236}">
                  <a16:creationId xmlns:a16="http://schemas.microsoft.com/office/drawing/2014/main" id="{9C49A735-A691-4798-8898-5EDD11061B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19">
              <a:extLst>
                <a:ext uri="{FF2B5EF4-FFF2-40B4-BE49-F238E27FC236}">
                  <a16:creationId xmlns:a16="http://schemas.microsoft.com/office/drawing/2014/main" id="{815803F3-2E80-4C97-93F5-1B673055DF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0">
              <a:extLst>
                <a:ext uri="{FF2B5EF4-FFF2-40B4-BE49-F238E27FC236}">
                  <a16:creationId xmlns:a16="http://schemas.microsoft.com/office/drawing/2014/main" id="{0D1FF530-1442-4BBB-9796-929E007F94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1">
              <a:extLst>
                <a:ext uri="{FF2B5EF4-FFF2-40B4-BE49-F238E27FC236}">
                  <a16:creationId xmlns:a16="http://schemas.microsoft.com/office/drawing/2014/main" id="{22703C0F-DD80-448B-9B1F-70DC09C5AC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2">
              <a:extLst>
                <a:ext uri="{FF2B5EF4-FFF2-40B4-BE49-F238E27FC236}">
                  <a16:creationId xmlns:a16="http://schemas.microsoft.com/office/drawing/2014/main" id="{1C5DD3DD-6EDA-4B8C-949D-25E71220ED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23">
              <a:extLst>
                <a:ext uri="{FF2B5EF4-FFF2-40B4-BE49-F238E27FC236}">
                  <a16:creationId xmlns:a16="http://schemas.microsoft.com/office/drawing/2014/main" id="{BA8D6293-79AB-4F6F-8CC6-EE7CFF8DDE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24">
              <a:extLst>
                <a:ext uri="{FF2B5EF4-FFF2-40B4-BE49-F238E27FC236}">
                  <a16:creationId xmlns:a16="http://schemas.microsoft.com/office/drawing/2014/main" id="{C24CA45A-B954-45F4-9FF3-9384955E7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25">
              <a:extLst>
                <a:ext uri="{FF2B5EF4-FFF2-40B4-BE49-F238E27FC236}">
                  <a16:creationId xmlns:a16="http://schemas.microsoft.com/office/drawing/2014/main" id="{42827053-1DA4-44DF-B094-D87740A8C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Freeform 26">
              <a:extLst>
                <a:ext uri="{FF2B5EF4-FFF2-40B4-BE49-F238E27FC236}">
                  <a16:creationId xmlns:a16="http://schemas.microsoft.com/office/drawing/2014/main" id="{663213D9-7B3D-4961-A934-4CB4F4BF29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7" name="Freeform 27">
              <a:extLst>
                <a:ext uri="{FF2B5EF4-FFF2-40B4-BE49-F238E27FC236}">
                  <a16:creationId xmlns:a16="http://schemas.microsoft.com/office/drawing/2014/main" id="{39D70833-8994-4B6D-882F-3675F1BF3E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28">
              <a:extLst>
                <a:ext uri="{FF2B5EF4-FFF2-40B4-BE49-F238E27FC236}">
                  <a16:creationId xmlns:a16="http://schemas.microsoft.com/office/drawing/2014/main" id="{EC5B48EA-2FC2-4C42-AD04-A9365B88DD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29">
              <a:extLst>
                <a:ext uri="{FF2B5EF4-FFF2-40B4-BE49-F238E27FC236}">
                  <a16:creationId xmlns:a16="http://schemas.microsoft.com/office/drawing/2014/main" id="{46E9C570-9EF1-4384-B4EC-60F32BB52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0">
              <a:extLst>
                <a:ext uri="{FF2B5EF4-FFF2-40B4-BE49-F238E27FC236}">
                  <a16:creationId xmlns:a16="http://schemas.microsoft.com/office/drawing/2014/main" id="{0A1D023F-5B77-4068-AE8C-796E2A7F02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1">
              <a:extLst>
                <a:ext uri="{FF2B5EF4-FFF2-40B4-BE49-F238E27FC236}">
                  <a16:creationId xmlns:a16="http://schemas.microsoft.com/office/drawing/2014/main" id="{E5717E79-B521-42F5-98DD-601CD5AB77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2">
              <a:extLst>
                <a:ext uri="{FF2B5EF4-FFF2-40B4-BE49-F238E27FC236}">
                  <a16:creationId xmlns:a16="http://schemas.microsoft.com/office/drawing/2014/main" id="{6E713F00-DAF1-4D51-A57F-E18AD7AFD8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Rectangle 33">
              <a:extLst>
                <a:ext uri="{FF2B5EF4-FFF2-40B4-BE49-F238E27FC236}">
                  <a16:creationId xmlns:a16="http://schemas.microsoft.com/office/drawing/2014/main" id="{101E3FEC-072F-4B39-B8AF-679B596F3BE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4" name="Freeform 34">
              <a:extLst>
                <a:ext uri="{FF2B5EF4-FFF2-40B4-BE49-F238E27FC236}">
                  <a16:creationId xmlns:a16="http://schemas.microsoft.com/office/drawing/2014/main" id="{C6F43352-9BD3-400E-9CD5-FB0CCBF2F37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35">
              <a:extLst>
                <a:ext uri="{FF2B5EF4-FFF2-40B4-BE49-F238E27FC236}">
                  <a16:creationId xmlns:a16="http://schemas.microsoft.com/office/drawing/2014/main" id="{80C2FE71-F649-4FFF-9D36-357A3D6431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36">
              <a:extLst>
                <a:ext uri="{FF2B5EF4-FFF2-40B4-BE49-F238E27FC236}">
                  <a16:creationId xmlns:a16="http://schemas.microsoft.com/office/drawing/2014/main" id="{ABC03F0B-090C-4EA1-8E48-EA17FB89F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37">
              <a:extLst>
                <a:ext uri="{FF2B5EF4-FFF2-40B4-BE49-F238E27FC236}">
                  <a16:creationId xmlns:a16="http://schemas.microsoft.com/office/drawing/2014/main" id="{B29CDF6F-AD1E-4258-9F31-322B1E535B4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Freeform 38">
              <a:extLst>
                <a:ext uri="{FF2B5EF4-FFF2-40B4-BE49-F238E27FC236}">
                  <a16:creationId xmlns:a16="http://schemas.microsoft.com/office/drawing/2014/main" id="{285EF5B6-B1D2-489E-9E47-D3EDD8C38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9" name="Freeform 39">
              <a:extLst>
                <a:ext uri="{FF2B5EF4-FFF2-40B4-BE49-F238E27FC236}">
                  <a16:creationId xmlns:a16="http://schemas.microsoft.com/office/drawing/2014/main" id="{D279579C-B885-4139-AD4F-E1DD124295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0">
              <a:extLst>
                <a:ext uri="{FF2B5EF4-FFF2-40B4-BE49-F238E27FC236}">
                  <a16:creationId xmlns:a16="http://schemas.microsoft.com/office/drawing/2014/main" id="{A81A84EF-423E-475A-AC7B-8D55E337AC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1">
              <a:extLst>
                <a:ext uri="{FF2B5EF4-FFF2-40B4-BE49-F238E27FC236}">
                  <a16:creationId xmlns:a16="http://schemas.microsoft.com/office/drawing/2014/main" id="{028AA9C5-392B-49BF-B503-208CA3055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2">
              <a:extLst>
                <a:ext uri="{FF2B5EF4-FFF2-40B4-BE49-F238E27FC236}">
                  <a16:creationId xmlns:a16="http://schemas.microsoft.com/office/drawing/2014/main" id="{5AEA8D02-8804-4060-B966-1B18FDFCAD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43">
              <a:extLst>
                <a:ext uri="{FF2B5EF4-FFF2-40B4-BE49-F238E27FC236}">
                  <a16:creationId xmlns:a16="http://schemas.microsoft.com/office/drawing/2014/main" id="{862AF8B2-37F5-41AF-9BAA-174873AFD3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44">
              <a:extLst>
                <a:ext uri="{FF2B5EF4-FFF2-40B4-BE49-F238E27FC236}">
                  <a16:creationId xmlns:a16="http://schemas.microsoft.com/office/drawing/2014/main" id="{3BC248F9-40FB-4214-AF6F-A2FE15B4E32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Rectangle 45">
              <a:extLst>
                <a:ext uri="{FF2B5EF4-FFF2-40B4-BE49-F238E27FC236}">
                  <a16:creationId xmlns:a16="http://schemas.microsoft.com/office/drawing/2014/main" id="{F90832C5-84E1-4547-AB00-530C4DA348F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16" name="Freeform 46">
              <a:extLst>
                <a:ext uri="{FF2B5EF4-FFF2-40B4-BE49-F238E27FC236}">
                  <a16:creationId xmlns:a16="http://schemas.microsoft.com/office/drawing/2014/main" id="{78B52A6F-2715-41A7-98CC-5D7B27DBBC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47">
              <a:extLst>
                <a:ext uri="{FF2B5EF4-FFF2-40B4-BE49-F238E27FC236}">
                  <a16:creationId xmlns:a16="http://schemas.microsoft.com/office/drawing/2014/main" id="{B64CED29-8C8F-4C70-BD43-24E6E5C8AE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48">
              <a:extLst>
                <a:ext uri="{FF2B5EF4-FFF2-40B4-BE49-F238E27FC236}">
                  <a16:creationId xmlns:a16="http://schemas.microsoft.com/office/drawing/2014/main" id="{AE9C16B4-97F1-46B9-BB2C-4272C6D9C9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49">
              <a:extLst>
                <a:ext uri="{FF2B5EF4-FFF2-40B4-BE49-F238E27FC236}">
                  <a16:creationId xmlns:a16="http://schemas.microsoft.com/office/drawing/2014/main" id="{2F026EEF-1171-4EA2-9128-34C19DCA5A1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0">
              <a:extLst>
                <a:ext uri="{FF2B5EF4-FFF2-40B4-BE49-F238E27FC236}">
                  <a16:creationId xmlns:a16="http://schemas.microsoft.com/office/drawing/2014/main" id="{4183042E-C1E5-497D-9900-A46A026BEC1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1">
              <a:extLst>
                <a:ext uri="{FF2B5EF4-FFF2-40B4-BE49-F238E27FC236}">
                  <a16:creationId xmlns:a16="http://schemas.microsoft.com/office/drawing/2014/main" id="{F5AD619A-DBEC-4B85-A8A1-3B2D174BE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2" name="Freeform 52">
              <a:extLst>
                <a:ext uri="{FF2B5EF4-FFF2-40B4-BE49-F238E27FC236}">
                  <a16:creationId xmlns:a16="http://schemas.microsoft.com/office/drawing/2014/main" id="{5836FB6B-D1AE-4ABB-ACB2-6CAEF7722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3" name="Freeform 53">
              <a:extLst>
                <a:ext uri="{FF2B5EF4-FFF2-40B4-BE49-F238E27FC236}">
                  <a16:creationId xmlns:a16="http://schemas.microsoft.com/office/drawing/2014/main" id="{965312E0-6238-4837-9964-910E0C8A35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4" name="Freeform 54">
              <a:extLst>
                <a:ext uri="{FF2B5EF4-FFF2-40B4-BE49-F238E27FC236}">
                  <a16:creationId xmlns:a16="http://schemas.microsoft.com/office/drawing/2014/main" id="{73276C87-9A0F-4752-91CF-AB90B0EE81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5" name="Freeform 55">
              <a:extLst>
                <a:ext uri="{FF2B5EF4-FFF2-40B4-BE49-F238E27FC236}">
                  <a16:creationId xmlns:a16="http://schemas.microsoft.com/office/drawing/2014/main" id="{3E5938DD-18F9-4E7B-9985-C26BBA0307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6" name="Freeform 56">
              <a:extLst>
                <a:ext uri="{FF2B5EF4-FFF2-40B4-BE49-F238E27FC236}">
                  <a16:creationId xmlns:a16="http://schemas.microsoft.com/office/drawing/2014/main" id="{A98B9DE5-1930-45D5-A9B6-AC2B1EAC8E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7" name="Freeform 57">
              <a:extLst>
                <a:ext uri="{FF2B5EF4-FFF2-40B4-BE49-F238E27FC236}">
                  <a16:creationId xmlns:a16="http://schemas.microsoft.com/office/drawing/2014/main" id="{33E0629A-1DC1-4873-B670-CB357617A7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8" name="Freeform 58">
              <a:extLst>
                <a:ext uri="{FF2B5EF4-FFF2-40B4-BE49-F238E27FC236}">
                  <a16:creationId xmlns:a16="http://schemas.microsoft.com/office/drawing/2014/main" id="{FA2B200B-2E81-4BD5-A8B2-ED3ABD1984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itolo 1">
            <a:extLst>
              <a:ext uri="{FF2B5EF4-FFF2-40B4-BE49-F238E27FC236}">
                <a16:creationId xmlns:a16="http://schemas.microsoft.com/office/drawing/2014/main" id="{F5FE7332-7919-6752-6049-1C3414CAC531}"/>
              </a:ext>
            </a:extLst>
          </p:cNvPr>
          <p:cNvSpPr>
            <a:spLocks noGrp="1"/>
          </p:cNvSpPr>
          <p:nvPr>
            <p:ph type="title"/>
          </p:nvPr>
        </p:nvSpPr>
        <p:spPr>
          <a:xfrm>
            <a:off x="4500033" y="1366686"/>
            <a:ext cx="6677553" cy="1190777"/>
          </a:xfrm>
        </p:spPr>
        <p:txBody>
          <a:bodyPr vert="horz" lIns="91440" tIns="45720" rIns="91440" bIns="45720" rtlCol="0" anchor="b">
            <a:normAutofit fontScale="90000"/>
          </a:bodyPr>
          <a:lstStyle/>
          <a:p>
            <a:r>
              <a:rPr lang="en-US" sz="4100" dirty="0"/>
              <a:t>What gestalt can bring as intervention with </a:t>
            </a:r>
            <a:r>
              <a:rPr lang="en-US" sz="4100" dirty="0" err="1"/>
              <a:t>pwd</a:t>
            </a:r>
            <a:r>
              <a:rPr lang="en-US" sz="4100" dirty="0"/>
              <a:t>?</a:t>
            </a:r>
          </a:p>
        </p:txBody>
      </p:sp>
      <p:pic>
        <p:nvPicPr>
          <p:cNvPr id="4" name="Immagine 3">
            <a:extLst>
              <a:ext uri="{FF2B5EF4-FFF2-40B4-BE49-F238E27FC236}">
                <a16:creationId xmlns:a16="http://schemas.microsoft.com/office/drawing/2014/main" id="{9F6DD6B8-C961-FC8D-DCDE-B3833DB26196}"/>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3703" t="3016" r="3175" b="25978"/>
          <a:stretch/>
        </p:blipFill>
        <p:spPr>
          <a:xfrm>
            <a:off x="1133925" y="1550194"/>
            <a:ext cx="3200481" cy="3549650"/>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pic>
      <p:sp>
        <p:nvSpPr>
          <p:cNvPr id="6" name="CasellaDiTesto 5">
            <a:extLst>
              <a:ext uri="{FF2B5EF4-FFF2-40B4-BE49-F238E27FC236}">
                <a16:creationId xmlns:a16="http://schemas.microsoft.com/office/drawing/2014/main" id="{87595A22-BA46-BD4F-5EDE-92324B41B5B2}"/>
              </a:ext>
            </a:extLst>
          </p:cNvPr>
          <p:cNvSpPr txBox="1"/>
          <p:nvPr/>
        </p:nvSpPr>
        <p:spPr>
          <a:xfrm>
            <a:off x="4649180" y="2862944"/>
            <a:ext cx="2971800" cy="707886"/>
          </a:xfrm>
          <a:prstGeom prst="rect">
            <a:avLst/>
          </a:prstGeom>
          <a:noFill/>
        </p:spPr>
        <p:txBody>
          <a:bodyPr wrap="square" rtlCol="0">
            <a:spAutoFit/>
          </a:bodyPr>
          <a:lstStyle/>
          <a:p>
            <a:r>
              <a:rPr lang="en-GB" sz="2000" dirty="0"/>
              <a:t>E</a:t>
            </a:r>
            <a:r>
              <a:rPr lang="en-GB" sz="2000" b="0" i="0" u="none" strike="noStrike" baseline="0" dirty="0"/>
              <a:t>motional and procedural memory are retained skills</a:t>
            </a:r>
            <a:endParaRPr lang="en-GB" sz="2000" dirty="0"/>
          </a:p>
        </p:txBody>
      </p:sp>
      <p:sp>
        <p:nvSpPr>
          <p:cNvPr id="7" name="CasellaDiTesto 6">
            <a:extLst>
              <a:ext uri="{FF2B5EF4-FFF2-40B4-BE49-F238E27FC236}">
                <a16:creationId xmlns:a16="http://schemas.microsoft.com/office/drawing/2014/main" id="{EAA4ADE3-F146-2DF9-B73E-1EDFC292F8A1}"/>
              </a:ext>
            </a:extLst>
          </p:cNvPr>
          <p:cNvSpPr txBox="1"/>
          <p:nvPr/>
        </p:nvSpPr>
        <p:spPr>
          <a:xfrm>
            <a:off x="8095380" y="3377028"/>
            <a:ext cx="3622222" cy="707886"/>
          </a:xfrm>
          <a:prstGeom prst="rect">
            <a:avLst/>
          </a:prstGeom>
          <a:noFill/>
        </p:spPr>
        <p:txBody>
          <a:bodyPr wrap="square" rtlCol="0">
            <a:spAutoFit/>
          </a:bodyPr>
          <a:lstStyle/>
          <a:p>
            <a:r>
              <a:rPr lang="en-GB" sz="2000" dirty="0"/>
              <a:t>GT works on emotional and procedural memory!</a:t>
            </a:r>
          </a:p>
        </p:txBody>
      </p:sp>
      <p:sp>
        <p:nvSpPr>
          <p:cNvPr id="8" name="CasellaDiTesto 7">
            <a:extLst>
              <a:ext uri="{FF2B5EF4-FFF2-40B4-BE49-F238E27FC236}">
                <a16:creationId xmlns:a16="http://schemas.microsoft.com/office/drawing/2014/main" id="{DF15943E-5A8D-439B-B29D-B0242C5F3991}"/>
              </a:ext>
            </a:extLst>
          </p:cNvPr>
          <p:cNvSpPr txBox="1"/>
          <p:nvPr/>
        </p:nvSpPr>
        <p:spPr>
          <a:xfrm>
            <a:off x="4898571" y="4262378"/>
            <a:ext cx="3200481" cy="400110"/>
          </a:xfrm>
          <a:prstGeom prst="rect">
            <a:avLst/>
          </a:prstGeom>
          <a:noFill/>
        </p:spPr>
        <p:txBody>
          <a:bodyPr wrap="square" rtlCol="0">
            <a:spAutoFit/>
          </a:bodyPr>
          <a:lstStyle/>
          <a:p>
            <a:r>
              <a:rPr lang="en-GB" sz="2000" dirty="0"/>
              <a:t>Focus on creative adaptations</a:t>
            </a:r>
          </a:p>
        </p:txBody>
      </p:sp>
      <p:sp>
        <p:nvSpPr>
          <p:cNvPr id="10" name="CasellaDiTesto 9">
            <a:extLst>
              <a:ext uri="{FF2B5EF4-FFF2-40B4-BE49-F238E27FC236}">
                <a16:creationId xmlns:a16="http://schemas.microsoft.com/office/drawing/2014/main" id="{ECD639F9-F16C-AC86-26D2-4517BFA505D2}"/>
              </a:ext>
            </a:extLst>
          </p:cNvPr>
          <p:cNvSpPr txBox="1"/>
          <p:nvPr/>
        </p:nvSpPr>
        <p:spPr>
          <a:xfrm>
            <a:off x="7088943" y="4779308"/>
            <a:ext cx="3622222" cy="707886"/>
          </a:xfrm>
          <a:prstGeom prst="rect">
            <a:avLst/>
          </a:prstGeom>
          <a:noFill/>
        </p:spPr>
        <p:txBody>
          <a:bodyPr wrap="square" rtlCol="0">
            <a:spAutoFit/>
          </a:bodyPr>
          <a:lstStyle/>
          <a:p>
            <a:r>
              <a:rPr lang="en-GB" sz="2000" dirty="0"/>
              <a:t>Focus on resources, possibilities and alternatives</a:t>
            </a:r>
          </a:p>
        </p:txBody>
      </p:sp>
    </p:spTree>
    <p:extLst>
      <p:ext uri="{BB962C8B-B14F-4D97-AF65-F5344CB8AC3E}">
        <p14:creationId xmlns:p14="http://schemas.microsoft.com/office/powerpoint/2010/main" val="270619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143" name="Picture 2">
            <a:extLst>
              <a:ext uri="{FF2B5EF4-FFF2-40B4-BE49-F238E27FC236}">
                <a16:creationId xmlns:a16="http://schemas.microsoft.com/office/drawing/2014/main" id="{33D44672-E0E3-4674-950D-BD508BE45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nvGrpSpPr>
          <p:cNvPr id="145" name="Group 144">
            <a:extLst>
              <a:ext uri="{FF2B5EF4-FFF2-40B4-BE49-F238E27FC236}">
                <a16:creationId xmlns:a16="http://schemas.microsoft.com/office/drawing/2014/main" id="{C320E816-B393-45A7-B72E-0E7957C1F5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46" name="Rectangle 5">
              <a:extLst>
                <a:ext uri="{FF2B5EF4-FFF2-40B4-BE49-F238E27FC236}">
                  <a16:creationId xmlns:a16="http://schemas.microsoft.com/office/drawing/2014/main" id="{FA8BF52E-F01E-4F10-AD3E-209E6561106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47" name="Freeform 6">
              <a:extLst>
                <a:ext uri="{FF2B5EF4-FFF2-40B4-BE49-F238E27FC236}">
                  <a16:creationId xmlns:a16="http://schemas.microsoft.com/office/drawing/2014/main" id="{5CCD0569-C62E-48FB-A8BB-6BC8387F18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8" name="Freeform 7">
              <a:extLst>
                <a:ext uri="{FF2B5EF4-FFF2-40B4-BE49-F238E27FC236}">
                  <a16:creationId xmlns:a16="http://schemas.microsoft.com/office/drawing/2014/main" id="{174BD00C-33C4-4671-B4FE-160539C7C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49" name="Rectangle 8">
              <a:extLst>
                <a:ext uri="{FF2B5EF4-FFF2-40B4-BE49-F238E27FC236}">
                  <a16:creationId xmlns:a16="http://schemas.microsoft.com/office/drawing/2014/main" id="{FBA088E6-2B20-422C-B1A4-FC1D5C83BD4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50" name="Freeform 9">
              <a:extLst>
                <a:ext uri="{FF2B5EF4-FFF2-40B4-BE49-F238E27FC236}">
                  <a16:creationId xmlns:a16="http://schemas.microsoft.com/office/drawing/2014/main" id="{59E0759F-8BBC-4BFB-BFC8-88089196B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1" name="Freeform 10">
              <a:extLst>
                <a:ext uri="{FF2B5EF4-FFF2-40B4-BE49-F238E27FC236}">
                  <a16:creationId xmlns:a16="http://schemas.microsoft.com/office/drawing/2014/main" id="{841556E7-C3FA-4293-BC40-79A11418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2" name="Freeform 11">
              <a:extLst>
                <a:ext uri="{FF2B5EF4-FFF2-40B4-BE49-F238E27FC236}">
                  <a16:creationId xmlns:a16="http://schemas.microsoft.com/office/drawing/2014/main" id="{5776AD70-B265-4282-9F6D-A6FF2968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3" name="Freeform 12">
              <a:extLst>
                <a:ext uri="{FF2B5EF4-FFF2-40B4-BE49-F238E27FC236}">
                  <a16:creationId xmlns:a16="http://schemas.microsoft.com/office/drawing/2014/main" id="{8B4764B4-C673-4421-9691-45A236FA5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4" name="Freeform 13">
              <a:extLst>
                <a:ext uri="{FF2B5EF4-FFF2-40B4-BE49-F238E27FC236}">
                  <a16:creationId xmlns:a16="http://schemas.microsoft.com/office/drawing/2014/main" id="{820C4B27-9DCA-4BE7-8DA2-F0CEDA297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5" name="Freeform 14">
              <a:extLst>
                <a:ext uri="{FF2B5EF4-FFF2-40B4-BE49-F238E27FC236}">
                  <a16:creationId xmlns:a16="http://schemas.microsoft.com/office/drawing/2014/main" id="{10228B76-9508-4406-9511-086A595AA4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6" name="Freeform 15">
              <a:extLst>
                <a:ext uri="{FF2B5EF4-FFF2-40B4-BE49-F238E27FC236}">
                  <a16:creationId xmlns:a16="http://schemas.microsoft.com/office/drawing/2014/main" id="{CB09C001-F04E-43E0-B05A-ED31B2EA1B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7" name="Freeform 16">
              <a:extLst>
                <a:ext uri="{FF2B5EF4-FFF2-40B4-BE49-F238E27FC236}">
                  <a16:creationId xmlns:a16="http://schemas.microsoft.com/office/drawing/2014/main" id="{015DC477-AE9B-4344-B43E-7C294BEA8C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8" name="Freeform 17">
              <a:extLst>
                <a:ext uri="{FF2B5EF4-FFF2-40B4-BE49-F238E27FC236}">
                  <a16:creationId xmlns:a16="http://schemas.microsoft.com/office/drawing/2014/main" id="{230F46F5-5693-4D4E-BE6D-B4721D636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59" name="Freeform 18">
              <a:extLst>
                <a:ext uri="{FF2B5EF4-FFF2-40B4-BE49-F238E27FC236}">
                  <a16:creationId xmlns:a16="http://schemas.microsoft.com/office/drawing/2014/main" id="{C5037ACC-178A-49DD-94AD-8B2842E64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0" name="Freeform 19">
              <a:extLst>
                <a:ext uri="{FF2B5EF4-FFF2-40B4-BE49-F238E27FC236}">
                  <a16:creationId xmlns:a16="http://schemas.microsoft.com/office/drawing/2014/main" id="{B57FC6E7-5636-4B0D-BCEF-F0FF4CF63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1" name="Freeform 20">
              <a:extLst>
                <a:ext uri="{FF2B5EF4-FFF2-40B4-BE49-F238E27FC236}">
                  <a16:creationId xmlns:a16="http://schemas.microsoft.com/office/drawing/2014/main" id="{AEAF7536-4FD5-40B2-A47E-12701FBF60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2" name="Freeform 21">
              <a:extLst>
                <a:ext uri="{FF2B5EF4-FFF2-40B4-BE49-F238E27FC236}">
                  <a16:creationId xmlns:a16="http://schemas.microsoft.com/office/drawing/2014/main" id="{492EE95C-CA9E-4C04-8904-AD4E3CF12B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3" name="Freeform 22">
              <a:extLst>
                <a:ext uri="{FF2B5EF4-FFF2-40B4-BE49-F238E27FC236}">
                  <a16:creationId xmlns:a16="http://schemas.microsoft.com/office/drawing/2014/main" id="{4176F3CC-BEC5-48D6-9EC4-FE53B35A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4" name="Freeform 23">
              <a:extLst>
                <a:ext uri="{FF2B5EF4-FFF2-40B4-BE49-F238E27FC236}">
                  <a16:creationId xmlns:a16="http://schemas.microsoft.com/office/drawing/2014/main" id="{1843132F-2E68-467D-8203-4734ED67E7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5" name="Freeform 24">
              <a:extLst>
                <a:ext uri="{FF2B5EF4-FFF2-40B4-BE49-F238E27FC236}">
                  <a16:creationId xmlns:a16="http://schemas.microsoft.com/office/drawing/2014/main" id="{2BB3C725-0DC0-42C7-8DE6-1759523ECE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6" name="Freeform 25">
              <a:extLst>
                <a:ext uri="{FF2B5EF4-FFF2-40B4-BE49-F238E27FC236}">
                  <a16:creationId xmlns:a16="http://schemas.microsoft.com/office/drawing/2014/main" id="{B6DD478C-18EF-4E12-8F25-30385944F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7" name="Freeform 26">
              <a:extLst>
                <a:ext uri="{FF2B5EF4-FFF2-40B4-BE49-F238E27FC236}">
                  <a16:creationId xmlns:a16="http://schemas.microsoft.com/office/drawing/2014/main" id="{9BF402B3-6657-427D-8B4C-4D183AE18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8" name="Freeform 27">
              <a:extLst>
                <a:ext uri="{FF2B5EF4-FFF2-40B4-BE49-F238E27FC236}">
                  <a16:creationId xmlns:a16="http://schemas.microsoft.com/office/drawing/2014/main" id="{8B9AD51E-B681-4AB6-8328-020F97F0EF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69" name="Freeform 28">
              <a:extLst>
                <a:ext uri="{FF2B5EF4-FFF2-40B4-BE49-F238E27FC236}">
                  <a16:creationId xmlns:a16="http://schemas.microsoft.com/office/drawing/2014/main" id="{965C3DF4-5EE2-438F-BAD8-1263AA5DBD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0" name="Freeform 29">
              <a:extLst>
                <a:ext uri="{FF2B5EF4-FFF2-40B4-BE49-F238E27FC236}">
                  <a16:creationId xmlns:a16="http://schemas.microsoft.com/office/drawing/2014/main" id="{13FD4F16-837E-4B6E-A8BF-52FE99722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1" name="Freeform 30">
              <a:extLst>
                <a:ext uri="{FF2B5EF4-FFF2-40B4-BE49-F238E27FC236}">
                  <a16:creationId xmlns:a16="http://schemas.microsoft.com/office/drawing/2014/main" id="{E8347121-B702-41AD-9A01-4681E8E6CE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2" name="Freeform 31">
              <a:extLst>
                <a:ext uri="{FF2B5EF4-FFF2-40B4-BE49-F238E27FC236}">
                  <a16:creationId xmlns:a16="http://schemas.microsoft.com/office/drawing/2014/main" id="{AA0FA0CD-862B-4345-BD18-63E860E7F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3" name="Freeform 32">
              <a:extLst>
                <a:ext uri="{FF2B5EF4-FFF2-40B4-BE49-F238E27FC236}">
                  <a16:creationId xmlns:a16="http://schemas.microsoft.com/office/drawing/2014/main" id="{474EBBAA-B729-410A-98FD-9B25F6459E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4" name="Rectangle 33">
              <a:extLst>
                <a:ext uri="{FF2B5EF4-FFF2-40B4-BE49-F238E27FC236}">
                  <a16:creationId xmlns:a16="http://schemas.microsoft.com/office/drawing/2014/main" id="{2735A1B4-E9C7-457E-BA06-ECA0E88036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75" name="Freeform 34">
              <a:extLst>
                <a:ext uri="{FF2B5EF4-FFF2-40B4-BE49-F238E27FC236}">
                  <a16:creationId xmlns:a16="http://schemas.microsoft.com/office/drawing/2014/main" id="{43B5A362-F1A0-4795-94D2-1EDCDBC0DA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6" name="Freeform 35">
              <a:extLst>
                <a:ext uri="{FF2B5EF4-FFF2-40B4-BE49-F238E27FC236}">
                  <a16:creationId xmlns:a16="http://schemas.microsoft.com/office/drawing/2014/main" id="{DD59E06C-0307-4B04-A013-C304E597B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7" name="Freeform 36">
              <a:extLst>
                <a:ext uri="{FF2B5EF4-FFF2-40B4-BE49-F238E27FC236}">
                  <a16:creationId xmlns:a16="http://schemas.microsoft.com/office/drawing/2014/main" id="{36BC7AF8-4554-46B6-8C29-E7FDD0FD7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8" name="Freeform 37">
              <a:extLst>
                <a:ext uri="{FF2B5EF4-FFF2-40B4-BE49-F238E27FC236}">
                  <a16:creationId xmlns:a16="http://schemas.microsoft.com/office/drawing/2014/main" id="{73044F3B-8920-4F7E-BBE7-1562D8EB9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79" name="Freeform 38">
              <a:extLst>
                <a:ext uri="{FF2B5EF4-FFF2-40B4-BE49-F238E27FC236}">
                  <a16:creationId xmlns:a16="http://schemas.microsoft.com/office/drawing/2014/main" id="{BD875300-3AEC-46E8-A480-D3A90EE32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0" name="Freeform 39">
              <a:extLst>
                <a:ext uri="{FF2B5EF4-FFF2-40B4-BE49-F238E27FC236}">
                  <a16:creationId xmlns:a16="http://schemas.microsoft.com/office/drawing/2014/main" id="{C6D2D370-CE1A-4D88-A5AA-ADF03133B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1" name="Freeform 40">
              <a:extLst>
                <a:ext uri="{FF2B5EF4-FFF2-40B4-BE49-F238E27FC236}">
                  <a16:creationId xmlns:a16="http://schemas.microsoft.com/office/drawing/2014/main" id="{626C097A-E038-4964-B469-C38E44BB98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2" name="Freeform 41">
              <a:extLst>
                <a:ext uri="{FF2B5EF4-FFF2-40B4-BE49-F238E27FC236}">
                  <a16:creationId xmlns:a16="http://schemas.microsoft.com/office/drawing/2014/main" id="{C18F279C-F6DE-4705-B473-5804BF614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3" name="Freeform 42">
              <a:extLst>
                <a:ext uri="{FF2B5EF4-FFF2-40B4-BE49-F238E27FC236}">
                  <a16:creationId xmlns:a16="http://schemas.microsoft.com/office/drawing/2014/main" id="{2A52CC64-02CD-443F-B158-E1AFFBB1D6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4" name="Freeform 43">
              <a:extLst>
                <a:ext uri="{FF2B5EF4-FFF2-40B4-BE49-F238E27FC236}">
                  <a16:creationId xmlns:a16="http://schemas.microsoft.com/office/drawing/2014/main" id="{62DFE5BE-9D50-440B-B721-C0986EC05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5" name="Freeform 44">
              <a:extLst>
                <a:ext uri="{FF2B5EF4-FFF2-40B4-BE49-F238E27FC236}">
                  <a16:creationId xmlns:a16="http://schemas.microsoft.com/office/drawing/2014/main" id="{50FCDEE9-3395-471D-8202-A47345FEDF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6" name="Rectangle 45">
              <a:extLst>
                <a:ext uri="{FF2B5EF4-FFF2-40B4-BE49-F238E27FC236}">
                  <a16:creationId xmlns:a16="http://schemas.microsoft.com/office/drawing/2014/main" id="{702E07B4-588B-46D9-8D79-7C1CBCFB237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187" name="Freeform 46">
              <a:extLst>
                <a:ext uri="{FF2B5EF4-FFF2-40B4-BE49-F238E27FC236}">
                  <a16:creationId xmlns:a16="http://schemas.microsoft.com/office/drawing/2014/main" id="{7857BDA2-0EB8-4A46-86CC-64BA98DF4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8" name="Freeform 47">
              <a:extLst>
                <a:ext uri="{FF2B5EF4-FFF2-40B4-BE49-F238E27FC236}">
                  <a16:creationId xmlns:a16="http://schemas.microsoft.com/office/drawing/2014/main" id="{5B15FA3D-3641-430F-90AD-63F5A50E48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89" name="Freeform 48">
              <a:extLst>
                <a:ext uri="{FF2B5EF4-FFF2-40B4-BE49-F238E27FC236}">
                  <a16:creationId xmlns:a16="http://schemas.microsoft.com/office/drawing/2014/main" id="{A3A6D048-F3EC-4C4B-9F14-877821D2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0" name="Freeform 49">
              <a:extLst>
                <a:ext uri="{FF2B5EF4-FFF2-40B4-BE49-F238E27FC236}">
                  <a16:creationId xmlns:a16="http://schemas.microsoft.com/office/drawing/2014/main" id="{9A62FA7A-B423-4E71-A853-21DEEA051C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1" name="Freeform 50">
              <a:extLst>
                <a:ext uri="{FF2B5EF4-FFF2-40B4-BE49-F238E27FC236}">
                  <a16:creationId xmlns:a16="http://schemas.microsoft.com/office/drawing/2014/main" id="{4FA8E7C9-FF45-4B91-976D-1D7B5BE0C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2" name="Freeform 51">
              <a:extLst>
                <a:ext uri="{FF2B5EF4-FFF2-40B4-BE49-F238E27FC236}">
                  <a16:creationId xmlns:a16="http://schemas.microsoft.com/office/drawing/2014/main" id="{2F563A0A-EFDC-4681-BF8D-1C442B4E2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3" name="Freeform 52">
              <a:extLst>
                <a:ext uri="{FF2B5EF4-FFF2-40B4-BE49-F238E27FC236}">
                  <a16:creationId xmlns:a16="http://schemas.microsoft.com/office/drawing/2014/main" id="{478A5624-D8BD-4F2C-9660-2E2BBF487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4" name="Freeform 53">
              <a:extLst>
                <a:ext uri="{FF2B5EF4-FFF2-40B4-BE49-F238E27FC236}">
                  <a16:creationId xmlns:a16="http://schemas.microsoft.com/office/drawing/2014/main" id="{5974B6BD-6FBA-49FD-8858-BA17926FBE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5" name="Freeform 54">
              <a:extLst>
                <a:ext uri="{FF2B5EF4-FFF2-40B4-BE49-F238E27FC236}">
                  <a16:creationId xmlns:a16="http://schemas.microsoft.com/office/drawing/2014/main" id="{5C02FA29-BFBF-420E-B179-99DEAC5719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6" name="Freeform 55">
              <a:extLst>
                <a:ext uri="{FF2B5EF4-FFF2-40B4-BE49-F238E27FC236}">
                  <a16:creationId xmlns:a16="http://schemas.microsoft.com/office/drawing/2014/main" id="{B3165781-435B-4B36-B90A-EEF0CC160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7" name="Freeform 56">
              <a:extLst>
                <a:ext uri="{FF2B5EF4-FFF2-40B4-BE49-F238E27FC236}">
                  <a16:creationId xmlns:a16="http://schemas.microsoft.com/office/drawing/2014/main" id="{1EAD39FE-DF4A-472E-BF18-35DC0C1D81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8" name="Freeform 57">
              <a:extLst>
                <a:ext uri="{FF2B5EF4-FFF2-40B4-BE49-F238E27FC236}">
                  <a16:creationId xmlns:a16="http://schemas.microsoft.com/office/drawing/2014/main" id="{A28CFFD1-1AA5-4840-9322-F54994B53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199" name="Freeform 58">
              <a:extLst>
                <a:ext uri="{FF2B5EF4-FFF2-40B4-BE49-F238E27FC236}">
                  <a16:creationId xmlns:a16="http://schemas.microsoft.com/office/drawing/2014/main" id="{416BAD59-23C0-4E04-AA3B-6EFDE9DA60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201" name="Group 200">
            <a:extLst>
              <a:ext uri="{FF2B5EF4-FFF2-40B4-BE49-F238E27FC236}">
                <a16:creationId xmlns:a16="http://schemas.microsoft.com/office/drawing/2014/main" id="{3E91C053-6923-4624-A5C7-7FADACFFB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202" name="Rectangle 201">
              <a:extLst>
                <a:ext uri="{FF2B5EF4-FFF2-40B4-BE49-F238E27FC236}">
                  <a16:creationId xmlns:a16="http://schemas.microsoft.com/office/drawing/2014/main" id="{FD854DF2-ECAF-4FDC-87FF-D822F84F2D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3" name="Picture 2">
              <a:extLst>
                <a:ext uri="{FF2B5EF4-FFF2-40B4-BE49-F238E27FC236}">
                  <a16:creationId xmlns:a16="http://schemas.microsoft.com/office/drawing/2014/main" id="{98936DA5-9204-4847-B20C-D1052B014414}"/>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xmlns:p14="http://schemas.microsoft.com/office/powerpoint/2010/main">
                  <a:solidFill>
                    <a:srgbClr val="FFFFFF"/>
                  </a:solidFill>
                </a14:hiddenFill>
              </a:ext>
            </a:extLst>
          </p:spPr>
        </p:pic>
      </p:grpSp>
      <p:sp>
        <p:nvSpPr>
          <p:cNvPr id="2" name="Titolo 1">
            <a:extLst>
              <a:ext uri="{FF2B5EF4-FFF2-40B4-BE49-F238E27FC236}">
                <a16:creationId xmlns:a16="http://schemas.microsoft.com/office/drawing/2014/main" id="{57C9C600-692A-EA5B-155E-7C17DF78CE60}"/>
              </a:ext>
            </a:extLst>
          </p:cNvPr>
          <p:cNvSpPr>
            <a:spLocks noGrp="1"/>
          </p:cNvSpPr>
          <p:nvPr>
            <p:ph type="title"/>
          </p:nvPr>
        </p:nvSpPr>
        <p:spPr>
          <a:xfrm>
            <a:off x="6391275" y="355601"/>
            <a:ext cx="4973635" cy="2387600"/>
          </a:xfrm>
        </p:spPr>
        <p:txBody>
          <a:bodyPr vert="horz" lIns="91440" tIns="45720" rIns="91440" bIns="45720" rtlCol="0" anchor="b">
            <a:normAutofit/>
          </a:bodyPr>
          <a:lstStyle/>
          <a:p>
            <a:r>
              <a:rPr lang="en-US" sz="4100" dirty="0"/>
              <a:t>What gestalt can bring as intervention with </a:t>
            </a:r>
            <a:r>
              <a:rPr lang="en-US" sz="4100" dirty="0" err="1"/>
              <a:t>pwd</a:t>
            </a:r>
            <a:r>
              <a:rPr lang="en-US" sz="4100" dirty="0"/>
              <a:t>?</a:t>
            </a:r>
          </a:p>
        </p:txBody>
      </p:sp>
      <p:pic>
        <p:nvPicPr>
          <p:cNvPr id="8" name="Immagine 7">
            <a:extLst>
              <a:ext uri="{FF2B5EF4-FFF2-40B4-BE49-F238E27FC236}">
                <a16:creationId xmlns:a16="http://schemas.microsoft.com/office/drawing/2014/main" id="{628FEC1F-0886-669B-83D6-2478659EB486}"/>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9366" r="1663"/>
          <a:stretch/>
        </p:blipFill>
        <p:spPr>
          <a:xfrm>
            <a:off x="-5597" y="10"/>
            <a:ext cx="6101597" cy="6857990"/>
          </a:xfrm>
          <a:prstGeom prst="rect">
            <a:avLst/>
          </a:prstGeom>
        </p:spPr>
      </p:pic>
      <p:grpSp>
        <p:nvGrpSpPr>
          <p:cNvPr id="205" name="Group 204">
            <a:extLst>
              <a:ext uri="{FF2B5EF4-FFF2-40B4-BE49-F238E27FC236}">
                <a16:creationId xmlns:a16="http://schemas.microsoft.com/office/drawing/2014/main" id="{0D77200B-D056-41B2-BDA7-483B4B529B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206" name="Rectangle 5">
              <a:extLst>
                <a:ext uri="{FF2B5EF4-FFF2-40B4-BE49-F238E27FC236}">
                  <a16:creationId xmlns:a16="http://schemas.microsoft.com/office/drawing/2014/main" id="{DC7C755F-7337-42CD-A242-2C808CA1932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07" name="Freeform 6">
              <a:extLst>
                <a:ext uri="{FF2B5EF4-FFF2-40B4-BE49-F238E27FC236}">
                  <a16:creationId xmlns:a16="http://schemas.microsoft.com/office/drawing/2014/main" id="{77E668DC-531A-4B70-9DA6-B62E82B8D1C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8" name="Freeform 7">
              <a:extLst>
                <a:ext uri="{FF2B5EF4-FFF2-40B4-BE49-F238E27FC236}">
                  <a16:creationId xmlns:a16="http://schemas.microsoft.com/office/drawing/2014/main" id="{F976EB0A-C63C-4BCC-BD6F-017804A141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09" name="Rectangle 8">
              <a:extLst>
                <a:ext uri="{FF2B5EF4-FFF2-40B4-BE49-F238E27FC236}">
                  <a16:creationId xmlns:a16="http://schemas.microsoft.com/office/drawing/2014/main" id="{8D841135-D9DE-4047-963E-C8D93FC5CFA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10" name="Freeform 9">
              <a:extLst>
                <a:ext uri="{FF2B5EF4-FFF2-40B4-BE49-F238E27FC236}">
                  <a16:creationId xmlns:a16="http://schemas.microsoft.com/office/drawing/2014/main" id="{29D8D972-A409-4FCE-8662-19739DCBB2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1" name="Freeform 10">
              <a:extLst>
                <a:ext uri="{FF2B5EF4-FFF2-40B4-BE49-F238E27FC236}">
                  <a16:creationId xmlns:a16="http://schemas.microsoft.com/office/drawing/2014/main" id="{E9B3F120-083D-4F13-B2EE-EF0C5495C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2" name="Freeform 11">
              <a:extLst>
                <a:ext uri="{FF2B5EF4-FFF2-40B4-BE49-F238E27FC236}">
                  <a16:creationId xmlns:a16="http://schemas.microsoft.com/office/drawing/2014/main" id="{61DE903C-C09D-481C-9BEF-870221A8C1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3" name="Freeform 12">
              <a:extLst>
                <a:ext uri="{FF2B5EF4-FFF2-40B4-BE49-F238E27FC236}">
                  <a16:creationId xmlns:a16="http://schemas.microsoft.com/office/drawing/2014/main" id="{C0F225B9-DB9B-4327-8A6E-BE3A98D715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4" name="Freeform 13">
              <a:extLst>
                <a:ext uri="{FF2B5EF4-FFF2-40B4-BE49-F238E27FC236}">
                  <a16:creationId xmlns:a16="http://schemas.microsoft.com/office/drawing/2014/main" id="{DA9FDEBA-1946-4492-8EBA-C6072AE285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5" name="Freeform 14">
              <a:extLst>
                <a:ext uri="{FF2B5EF4-FFF2-40B4-BE49-F238E27FC236}">
                  <a16:creationId xmlns:a16="http://schemas.microsoft.com/office/drawing/2014/main" id="{776A07CD-AD4D-4756-ACE3-659EEF75C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6" name="Freeform 15">
              <a:extLst>
                <a:ext uri="{FF2B5EF4-FFF2-40B4-BE49-F238E27FC236}">
                  <a16:creationId xmlns:a16="http://schemas.microsoft.com/office/drawing/2014/main" id="{405776CF-2F3C-45B5-BC1A-A6B397D3B2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7" name="Freeform 16">
              <a:extLst>
                <a:ext uri="{FF2B5EF4-FFF2-40B4-BE49-F238E27FC236}">
                  <a16:creationId xmlns:a16="http://schemas.microsoft.com/office/drawing/2014/main" id="{73138E22-EA96-4C6B-A8A5-FADC37C7CAF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8" name="Freeform 17">
              <a:extLst>
                <a:ext uri="{FF2B5EF4-FFF2-40B4-BE49-F238E27FC236}">
                  <a16:creationId xmlns:a16="http://schemas.microsoft.com/office/drawing/2014/main" id="{DDE494AA-59F1-46AB-B1FF-C1E263884C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19" name="Freeform 18">
              <a:extLst>
                <a:ext uri="{FF2B5EF4-FFF2-40B4-BE49-F238E27FC236}">
                  <a16:creationId xmlns:a16="http://schemas.microsoft.com/office/drawing/2014/main" id="{1D9B70D6-9B89-46BA-B5FC-87E74123A1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0" name="Freeform 19">
              <a:extLst>
                <a:ext uri="{FF2B5EF4-FFF2-40B4-BE49-F238E27FC236}">
                  <a16:creationId xmlns:a16="http://schemas.microsoft.com/office/drawing/2014/main" id="{E33BACB1-DBF1-46FB-AB6E-7C6EACE18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1" name="Freeform 20">
              <a:extLst>
                <a:ext uri="{FF2B5EF4-FFF2-40B4-BE49-F238E27FC236}">
                  <a16:creationId xmlns:a16="http://schemas.microsoft.com/office/drawing/2014/main" id="{F6B26C4E-0F22-4373-A448-CA4020F6C7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2" name="Freeform 21">
              <a:extLst>
                <a:ext uri="{FF2B5EF4-FFF2-40B4-BE49-F238E27FC236}">
                  <a16:creationId xmlns:a16="http://schemas.microsoft.com/office/drawing/2014/main" id="{22266EB7-804C-4351-B430-579D1EAFB0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3" name="Freeform 22">
              <a:extLst>
                <a:ext uri="{FF2B5EF4-FFF2-40B4-BE49-F238E27FC236}">
                  <a16:creationId xmlns:a16="http://schemas.microsoft.com/office/drawing/2014/main" id="{8F4D21C7-30F5-41F9-870D-13B73F2B44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4" name="Freeform 23">
              <a:extLst>
                <a:ext uri="{FF2B5EF4-FFF2-40B4-BE49-F238E27FC236}">
                  <a16:creationId xmlns:a16="http://schemas.microsoft.com/office/drawing/2014/main" id="{21BA4FF0-F223-408F-AE01-2FB1D5ECEB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5" name="Freeform 24">
              <a:extLst>
                <a:ext uri="{FF2B5EF4-FFF2-40B4-BE49-F238E27FC236}">
                  <a16:creationId xmlns:a16="http://schemas.microsoft.com/office/drawing/2014/main" id="{DE387396-373D-4D9F-8CB9-90532AB96DB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6" name="Freeform 25">
              <a:extLst>
                <a:ext uri="{FF2B5EF4-FFF2-40B4-BE49-F238E27FC236}">
                  <a16:creationId xmlns:a16="http://schemas.microsoft.com/office/drawing/2014/main" id="{50A02CAD-CD69-4724-AAC7-512F946014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7" name="Freeform 26">
              <a:extLst>
                <a:ext uri="{FF2B5EF4-FFF2-40B4-BE49-F238E27FC236}">
                  <a16:creationId xmlns:a16="http://schemas.microsoft.com/office/drawing/2014/main" id="{24F36368-AD48-4BAD-BE9F-609E41F275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8" name="Freeform 27">
              <a:extLst>
                <a:ext uri="{FF2B5EF4-FFF2-40B4-BE49-F238E27FC236}">
                  <a16:creationId xmlns:a16="http://schemas.microsoft.com/office/drawing/2014/main" id="{A831E9F1-E2CD-4861-BF5D-7D79E5269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29" name="Freeform 28">
              <a:extLst>
                <a:ext uri="{FF2B5EF4-FFF2-40B4-BE49-F238E27FC236}">
                  <a16:creationId xmlns:a16="http://schemas.microsoft.com/office/drawing/2014/main" id="{3F2B8C38-5D31-4631-84D2-6534F5AC95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0" name="Freeform 29">
              <a:extLst>
                <a:ext uri="{FF2B5EF4-FFF2-40B4-BE49-F238E27FC236}">
                  <a16:creationId xmlns:a16="http://schemas.microsoft.com/office/drawing/2014/main" id="{A2367778-1A52-414F-8B44-894936996D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1" name="Freeform 30">
              <a:extLst>
                <a:ext uri="{FF2B5EF4-FFF2-40B4-BE49-F238E27FC236}">
                  <a16:creationId xmlns:a16="http://schemas.microsoft.com/office/drawing/2014/main" id="{F83BD3DA-2CFF-4317-A632-C4DABDB6E70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2" name="Freeform 31">
              <a:extLst>
                <a:ext uri="{FF2B5EF4-FFF2-40B4-BE49-F238E27FC236}">
                  <a16:creationId xmlns:a16="http://schemas.microsoft.com/office/drawing/2014/main" id="{F37A758D-1572-46C8-8118-FF52954EB1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3" name="Freeform 32">
              <a:extLst>
                <a:ext uri="{FF2B5EF4-FFF2-40B4-BE49-F238E27FC236}">
                  <a16:creationId xmlns:a16="http://schemas.microsoft.com/office/drawing/2014/main" id="{5BC7CC6B-284A-4422-91CD-91476AD114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4" name="Rectangle 33">
              <a:extLst>
                <a:ext uri="{FF2B5EF4-FFF2-40B4-BE49-F238E27FC236}">
                  <a16:creationId xmlns:a16="http://schemas.microsoft.com/office/drawing/2014/main" id="{1742E2C8-41EA-4F07-941A-7BC1D51C7D4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35" name="Freeform 34">
              <a:extLst>
                <a:ext uri="{FF2B5EF4-FFF2-40B4-BE49-F238E27FC236}">
                  <a16:creationId xmlns:a16="http://schemas.microsoft.com/office/drawing/2014/main" id="{D8DAA69C-AAEE-44CB-B3CE-3095524FD1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6" name="Freeform 35">
              <a:extLst>
                <a:ext uri="{FF2B5EF4-FFF2-40B4-BE49-F238E27FC236}">
                  <a16:creationId xmlns:a16="http://schemas.microsoft.com/office/drawing/2014/main" id="{A051A554-EC8B-458B-85B0-0224CB63E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7" name="Freeform 36">
              <a:extLst>
                <a:ext uri="{FF2B5EF4-FFF2-40B4-BE49-F238E27FC236}">
                  <a16:creationId xmlns:a16="http://schemas.microsoft.com/office/drawing/2014/main" id="{12265303-6285-46C9-BFFB-0D849ECC6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8" name="Freeform 37">
              <a:extLst>
                <a:ext uri="{FF2B5EF4-FFF2-40B4-BE49-F238E27FC236}">
                  <a16:creationId xmlns:a16="http://schemas.microsoft.com/office/drawing/2014/main" id="{617FB0C3-5E4C-4F36-BBE1-EFFA0712C1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39" name="Freeform 38">
              <a:extLst>
                <a:ext uri="{FF2B5EF4-FFF2-40B4-BE49-F238E27FC236}">
                  <a16:creationId xmlns:a16="http://schemas.microsoft.com/office/drawing/2014/main" id="{B6DD0585-BAF7-4BB2-91BF-5E5B59D2F2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0" name="Freeform 39">
              <a:extLst>
                <a:ext uri="{FF2B5EF4-FFF2-40B4-BE49-F238E27FC236}">
                  <a16:creationId xmlns:a16="http://schemas.microsoft.com/office/drawing/2014/main" id="{F5D6B1A5-0B98-400D-AD73-7EE4A91910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1" name="Freeform 40">
              <a:extLst>
                <a:ext uri="{FF2B5EF4-FFF2-40B4-BE49-F238E27FC236}">
                  <a16:creationId xmlns:a16="http://schemas.microsoft.com/office/drawing/2014/main" id="{29914D6F-FC8B-411A-BA36-4040BF8EF9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2" name="Freeform 41">
              <a:extLst>
                <a:ext uri="{FF2B5EF4-FFF2-40B4-BE49-F238E27FC236}">
                  <a16:creationId xmlns:a16="http://schemas.microsoft.com/office/drawing/2014/main" id="{428E7DD4-0EF3-423A-86F6-92224CDC21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3" name="Freeform 42">
              <a:extLst>
                <a:ext uri="{FF2B5EF4-FFF2-40B4-BE49-F238E27FC236}">
                  <a16:creationId xmlns:a16="http://schemas.microsoft.com/office/drawing/2014/main" id="{52D8F31E-6C57-40A0-B21D-6C5B6C9EF0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4" name="Freeform 43">
              <a:extLst>
                <a:ext uri="{FF2B5EF4-FFF2-40B4-BE49-F238E27FC236}">
                  <a16:creationId xmlns:a16="http://schemas.microsoft.com/office/drawing/2014/main" id="{5FEFD476-88ED-4B64-89D4-983152CC6F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5" name="Freeform 44">
              <a:extLst>
                <a:ext uri="{FF2B5EF4-FFF2-40B4-BE49-F238E27FC236}">
                  <a16:creationId xmlns:a16="http://schemas.microsoft.com/office/drawing/2014/main" id="{25F3492C-BFCF-4539-A5CE-5132FC0CB4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6" name="Rectangle 45">
              <a:extLst>
                <a:ext uri="{FF2B5EF4-FFF2-40B4-BE49-F238E27FC236}">
                  <a16:creationId xmlns:a16="http://schemas.microsoft.com/office/drawing/2014/main" id="{68B362C4-6F8E-47B6-941A-B809061E66F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sp>
          <p:nvSpPr>
            <p:cNvPr id="247" name="Freeform 46">
              <a:extLst>
                <a:ext uri="{FF2B5EF4-FFF2-40B4-BE49-F238E27FC236}">
                  <a16:creationId xmlns:a16="http://schemas.microsoft.com/office/drawing/2014/main" id="{914A9C7C-7086-46B8-BBBB-B316EB03D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8" name="Freeform 47">
              <a:extLst>
                <a:ext uri="{FF2B5EF4-FFF2-40B4-BE49-F238E27FC236}">
                  <a16:creationId xmlns:a16="http://schemas.microsoft.com/office/drawing/2014/main" id="{1CA7B351-BA7D-402D-9732-04B14F01AC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49" name="Freeform 48">
              <a:extLst>
                <a:ext uri="{FF2B5EF4-FFF2-40B4-BE49-F238E27FC236}">
                  <a16:creationId xmlns:a16="http://schemas.microsoft.com/office/drawing/2014/main" id="{A2637454-9BCF-4FE2-B1AE-9F6BC10678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0" name="Freeform 49">
              <a:extLst>
                <a:ext uri="{FF2B5EF4-FFF2-40B4-BE49-F238E27FC236}">
                  <a16:creationId xmlns:a16="http://schemas.microsoft.com/office/drawing/2014/main" id="{EA4566DC-BD71-4982-9801-ED37609230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1" name="Freeform 50">
              <a:extLst>
                <a:ext uri="{FF2B5EF4-FFF2-40B4-BE49-F238E27FC236}">
                  <a16:creationId xmlns:a16="http://schemas.microsoft.com/office/drawing/2014/main" id="{DEADF554-4101-472C-942A-8C4AC62C9FA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2" name="Freeform 51">
              <a:extLst>
                <a:ext uri="{FF2B5EF4-FFF2-40B4-BE49-F238E27FC236}">
                  <a16:creationId xmlns:a16="http://schemas.microsoft.com/office/drawing/2014/main" id="{F6F0C1D0-D143-4BA5-B30F-40D7E23CF9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3" name="Freeform 52">
              <a:extLst>
                <a:ext uri="{FF2B5EF4-FFF2-40B4-BE49-F238E27FC236}">
                  <a16:creationId xmlns:a16="http://schemas.microsoft.com/office/drawing/2014/main" id="{512C7BD0-C35B-4EE5-BB92-4DDB80733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4" name="Freeform 53">
              <a:extLst>
                <a:ext uri="{FF2B5EF4-FFF2-40B4-BE49-F238E27FC236}">
                  <a16:creationId xmlns:a16="http://schemas.microsoft.com/office/drawing/2014/main" id="{4AC6D785-1C9F-4956-8BF8-DC296699B06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5" name="Freeform 54">
              <a:extLst>
                <a:ext uri="{FF2B5EF4-FFF2-40B4-BE49-F238E27FC236}">
                  <a16:creationId xmlns:a16="http://schemas.microsoft.com/office/drawing/2014/main" id="{B3B196DC-CD57-45C8-928A-902CFA3AAA5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6" name="Freeform 55">
              <a:extLst>
                <a:ext uri="{FF2B5EF4-FFF2-40B4-BE49-F238E27FC236}">
                  <a16:creationId xmlns:a16="http://schemas.microsoft.com/office/drawing/2014/main" id="{501AF574-B25F-4728-908E-B2518CF0C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7" name="Freeform 56">
              <a:extLst>
                <a:ext uri="{FF2B5EF4-FFF2-40B4-BE49-F238E27FC236}">
                  <a16:creationId xmlns:a16="http://schemas.microsoft.com/office/drawing/2014/main" id="{0344E288-406B-4F7C-BC7E-F07CACD881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8" name="Freeform 57">
              <a:extLst>
                <a:ext uri="{FF2B5EF4-FFF2-40B4-BE49-F238E27FC236}">
                  <a16:creationId xmlns:a16="http://schemas.microsoft.com/office/drawing/2014/main" id="{213AFFB7-94D6-4C3C-A80A-CBB1C36E73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59" name="Freeform 58">
              <a:extLst>
                <a:ext uri="{FF2B5EF4-FFF2-40B4-BE49-F238E27FC236}">
                  <a16:creationId xmlns:a16="http://schemas.microsoft.com/office/drawing/2014/main" id="{41D003C4-2B72-4A50-8FA7-6FD78408E6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grpSp>
      <p:grpSp>
        <p:nvGrpSpPr>
          <p:cNvPr id="261" name="Group 260">
            <a:extLst>
              <a:ext uri="{FF2B5EF4-FFF2-40B4-BE49-F238E27FC236}">
                <a16:creationId xmlns:a16="http://schemas.microsoft.com/office/drawing/2014/main" id="{F08A61E1-AE70-4019-921E-F08BB0D33C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262" name="Freeform 32">
              <a:extLst>
                <a:ext uri="{FF2B5EF4-FFF2-40B4-BE49-F238E27FC236}">
                  <a16:creationId xmlns:a16="http://schemas.microsoft.com/office/drawing/2014/main" id="{F3AA3A2C-DFCB-40C5-823C-2720C07BA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3" name="Freeform 33">
              <a:extLst>
                <a:ext uri="{FF2B5EF4-FFF2-40B4-BE49-F238E27FC236}">
                  <a16:creationId xmlns:a16="http://schemas.microsoft.com/office/drawing/2014/main" id="{AD758498-9228-48C3-9AD7-1A4131CE61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4" name="Freeform 34">
              <a:extLst>
                <a:ext uri="{FF2B5EF4-FFF2-40B4-BE49-F238E27FC236}">
                  <a16:creationId xmlns:a16="http://schemas.microsoft.com/office/drawing/2014/main" id="{88CF6F3A-EDE8-4380-B2B7-8882E249BD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5" name="Freeform 35">
              <a:extLst>
                <a:ext uri="{FF2B5EF4-FFF2-40B4-BE49-F238E27FC236}">
                  <a16:creationId xmlns:a16="http://schemas.microsoft.com/office/drawing/2014/main" id="{533FA3B9-779C-4381-8357-2B7404A09C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6" name="Freeform 36">
              <a:extLst>
                <a:ext uri="{FF2B5EF4-FFF2-40B4-BE49-F238E27FC236}">
                  <a16:creationId xmlns:a16="http://schemas.microsoft.com/office/drawing/2014/main" id="{2DCD24E8-D684-44E1-BFBE-51CF5F5941F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7" name="Freeform 37">
              <a:extLst>
                <a:ext uri="{FF2B5EF4-FFF2-40B4-BE49-F238E27FC236}">
                  <a16:creationId xmlns:a16="http://schemas.microsoft.com/office/drawing/2014/main" id="{D624B77E-5F93-49C0-A6CC-EC4BB2CA3D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8" name="Freeform 38">
              <a:extLst>
                <a:ext uri="{FF2B5EF4-FFF2-40B4-BE49-F238E27FC236}">
                  <a16:creationId xmlns:a16="http://schemas.microsoft.com/office/drawing/2014/main" id="{141400B4-DBCD-4FC7-9EF9-7ED9CA19B5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69" name="Freeform 39">
              <a:extLst>
                <a:ext uri="{FF2B5EF4-FFF2-40B4-BE49-F238E27FC236}">
                  <a16:creationId xmlns:a16="http://schemas.microsoft.com/office/drawing/2014/main" id="{8BB981FA-D705-4547-BCE9-556A5AF86F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0" name="Freeform 40">
              <a:extLst>
                <a:ext uri="{FF2B5EF4-FFF2-40B4-BE49-F238E27FC236}">
                  <a16:creationId xmlns:a16="http://schemas.microsoft.com/office/drawing/2014/main" id="{51C8E791-A9A3-46D6-BEF3-BE05FF235F2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round/>
                  <a:headEnd/>
                  <a:tailEnd/>
                </a14:hiddenLine>
              </a:ext>
            </a:extLst>
          </p:spPr>
        </p:sp>
        <p:sp>
          <p:nvSpPr>
            <p:cNvPr id="271" name="Rectangle 41">
              <a:extLst>
                <a:ext uri="{FF2B5EF4-FFF2-40B4-BE49-F238E27FC236}">
                  <a16:creationId xmlns:a16="http://schemas.microsoft.com/office/drawing/2014/main" id="{D416BE5D-93A0-401B-AEEF-8CAC96CEAEE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a14="http://schemas.microsoft.com/office/drawing/2010/main" xmlns:p14="http://schemas.microsoft.com/office/powerpoint/2010/main" w="9525">
                  <a:solidFill>
                    <a:srgbClr val="000000"/>
                  </a:solidFill>
                  <a:miter lim="800000"/>
                  <a:headEnd/>
                  <a:tailEnd/>
                </a14:hiddenLine>
              </a:ext>
            </a:extLst>
          </p:spPr>
        </p:sp>
      </p:grpSp>
      <p:sp>
        <p:nvSpPr>
          <p:cNvPr id="260" name="CasellaDiTesto 259">
            <a:extLst>
              <a:ext uri="{FF2B5EF4-FFF2-40B4-BE49-F238E27FC236}">
                <a16:creationId xmlns:a16="http://schemas.microsoft.com/office/drawing/2014/main" id="{3F548AA0-71F3-1E8B-1E00-A2522C68CCF0}"/>
              </a:ext>
            </a:extLst>
          </p:cNvPr>
          <p:cNvSpPr txBox="1"/>
          <p:nvPr/>
        </p:nvSpPr>
        <p:spPr>
          <a:xfrm>
            <a:off x="6428086" y="3239720"/>
            <a:ext cx="4900011" cy="830997"/>
          </a:xfrm>
          <a:prstGeom prst="rect">
            <a:avLst/>
          </a:prstGeom>
          <a:noFill/>
        </p:spPr>
        <p:txBody>
          <a:bodyPr wrap="square" rtlCol="0">
            <a:spAutoFit/>
          </a:bodyPr>
          <a:lstStyle/>
          <a:p>
            <a:r>
              <a:rPr lang="en-GB" sz="2400" dirty="0"/>
              <a:t>Focus on the dance for finding the rhythm of our dance with dementia!</a:t>
            </a:r>
          </a:p>
        </p:txBody>
      </p:sp>
      <p:sp>
        <p:nvSpPr>
          <p:cNvPr id="9" name="CasellaDiTesto 8">
            <a:extLst>
              <a:ext uri="{FF2B5EF4-FFF2-40B4-BE49-F238E27FC236}">
                <a16:creationId xmlns:a16="http://schemas.microsoft.com/office/drawing/2014/main" id="{AF62367A-7E98-5C63-1674-C6EE5418135C}"/>
              </a:ext>
            </a:extLst>
          </p:cNvPr>
          <p:cNvSpPr txBox="1"/>
          <p:nvPr/>
        </p:nvSpPr>
        <p:spPr>
          <a:xfrm>
            <a:off x="7156677" y="4464387"/>
            <a:ext cx="3974646" cy="1015663"/>
          </a:xfrm>
          <a:prstGeom prst="rect">
            <a:avLst/>
          </a:prstGeom>
          <a:noFill/>
        </p:spPr>
        <p:txBody>
          <a:bodyPr wrap="square" rtlCol="0">
            <a:spAutoFit/>
          </a:bodyPr>
          <a:lstStyle/>
          <a:p>
            <a:r>
              <a:rPr lang="en-GB" sz="2000" dirty="0"/>
              <a:t>GT does not play its own music, but contributes to easing the experience of dancing with dementia</a:t>
            </a:r>
          </a:p>
        </p:txBody>
      </p:sp>
    </p:spTree>
    <p:extLst>
      <p:ext uri="{BB962C8B-B14F-4D97-AF65-F5344CB8AC3E}">
        <p14:creationId xmlns:p14="http://schemas.microsoft.com/office/powerpoint/2010/main" val="141149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60"/>
                                        </p:tgtEl>
                                        <p:attrNameLst>
                                          <p:attrName>style.visibility</p:attrName>
                                        </p:attrNameLst>
                                      </p:cBhvr>
                                      <p:to>
                                        <p:strVal val="visible"/>
                                      </p:to>
                                    </p:set>
                                    <p:anim calcmode="lin" valueType="num">
                                      <p:cBhvr>
                                        <p:cTn id="12" dur="1000" fill="hold"/>
                                        <p:tgtEl>
                                          <p:spTgt spid="260"/>
                                        </p:tgtEl>
                                        <p:attrNameLst>
                                          <p:attrName>ppt_w</p:attrName>
                                        </p:attrNameLst>
                                      </p:cBhvr>
                                      <p:tavLst>
                                        <p:tav tm="0">
                                          <p:val>
                                            <p:fltVal val="0"/>
                                          </p:val>
                                        </p:tav>
                                        <p:tav tm="100000">
                                          <p:val>
                                            <p:strVal val="#ppt_w"/>
                                          </p:val>
                                        </p:tav>
                                      </p:tavLst>
                                    </p:anim>
                                    <p:anim calcmode="lin" valueType="num">
                                      <p:cBhvr>
                                        <p:cTn id="13" dur="1000" fill="hold"/>
                                        <p:tgtEl>
                                          <p:spTgt spid="260"/>
                                        </p:tgtEl>
                                        <p:attrNameLst>
                                          <p:attrName>ppt_h</p:attrName>
                                        </p:attrNameLst>
                                      </p:cBhvr>
                                      <p:tavLst>
                                        <p:tav tm="0">
                                          <p:val>
                                            <p:fltVal val="0"/>
                                          </p:val>
                                        </p:tav>
                                        <p:tav tm="100000">
                                          <p:val>
                                            <p:strVal val="#ppt_h"/>
                                          </p:val>
                                        </p:tav>
                                      </p:tavLst>
                                    </p:anim>
                                    <p:anim calcmode="lin" valueType="num">
                                      <p:cBhvr>
                                        <p:cTn id="14" dur="1000" fill="hold"/>
                                        <p:tgtEl>
                                          <p:spTgt spid="260"/>
                                        </p:tgtEl>
                                        <p:attrNameLst>
                                          <p:attrName>style.rotation</p:attrName>
                                        </p:attrNameLst>
                                      </p:cBhvr>
                                      <p:tavLst>
                                        <p:tav tm="0">
                                          <p:val>
                                            <p:fltVal val="90"/>
                                          </p:val>
                                        </p:tav>
                                        <p:tav tm="100000">
                                          <p:val>
                                            <p:fltVal val="0"/>
                                          </p:val>
                                        </p:tav>
                                      </p:tavLst>
                                    </p:anim>
                                    <p:animEffect transition="in" filter="fade">
                                      <p:cBhvr>
                                        <p:cTn id="15" dur="1000"/>
                                        <p:tgtEl>
                                          <p:spTgt spid="260"/>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2000"/>
                                        <p:tgtEl>
                                          <p:spTgt spid="9"/>
                                        </p:tgtEl>
                                      </p:cBhvr>
                                    </p:animEffect>
                                    <p:anim calcmode="lin" valueType="num">
                                      <p:cBhvr>
                                        <p:cTn id="21" dur="2000" fill="hold"/>
                                        <p:tgtEl>
                                          <p:spTgt spid="9"/>
                                        </p:tgtEl>
                                        <p:attrNameLst>
                                          <p:attrName>ppt_w</p:attrName>
                                        </p:attrNameLst>
                                      </p:cBhvr>
                                      <p:tavLst>
                                        <p:tav tm="0" fmla="#ppt_w*sin(2.5*pi*$)">
                                          <p:val>
                                            <p:fltVal val="0"/>
                                          </p:val>
                                        </p:tav>
                                        <p:tav tm="100000">
                                          <p:val>
                                            <p:fltVal val="1"/>
                                          </p:val>
                                        </p:tav>
                                      </p:tavLst>
                                    </p:anim>
                                    <p:anim calcmode="lin" valueType="num">
                                      <p:cBhvr>
                                        <p:cTn id="22"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60"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82000"/>
                <a:satMod val="150000"/>
                <a:lumMod val="160000"/>
              </a:schemeClr>
            </a:duotone>
          </a:blip>
          <a:stretch/>
        </a:blipFill>
        <a:effectLst/>
      </p:bgPr>
    </p:bg>
    <p:spTree>
      <p:nvGrpSpPr>
        <p:cNvPr id="1" name=""/>
        <p:cNvGrpSpPr/>
        <p:nvPr/>
      </p:nvGrpSpPr>
      <p:grpSpPr>
        <a:xfrm>
          <a:off x="0" y="0"/>
          <a:ext cx="0" cy="0"/>
          <a:chOff x="0" y="0"/>
          <a:chExt cx="0" cy="0"/>
        </a:xfrm>
      </p:grpSpPr>
      <p:pic>
        <p:nvPicPr>
          <p:cNvPr id="138" name="Picture 2">
            <a:extLst>
              <a:ext uri="{FF2B5EF4-FFF2-40B4-BE49-F238E27FC236}">
                <a16:creationId xmlns:a16="http://schemas.microsoft.com/office/drawing/2014/main" id="{33D44672-E0E3-4674-950D-BD508BE4531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39" name="Group 9">
            <a:extLst>
              <a:ext uri="{FF2B5EF4-FFF2-40B4-BE49-F238E27FC236}">
                <a16:creationId xmlns:a16="http://schemas.microsoft.com/office/drawing/2014/main" id="{C320E816-B393-45A7-B72E-0E7957C1F57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1" name="Rectangle 5">
              <a:extLst>
                <a:ext uri="{FF2B5EF4-FFF2-40B4-BE49-F238E27FC236}">
                  <a16:creationId xmlns:a16="http://schemas.microsoft.com/office/drawing/2014/main" id="{FA8BF52E-F01E-4F10-AD3E-209E65611064}"/>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2" name="Freeform 6">
              <a:extLst>
                <a:ext uri="{FF2B5EF4-FFF2-40B4-BE49-F238E27FC236}">
                  <a16:creationId xmlns:a16="http://schemas.microsoft.com/office/drawing/2014/main" id="{5CCD0569-C62E-48FB-A8BB-6BC8387F18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 name="Freeform 7">
              <a:extLst>
                <a:ext uri="{FF2B5EF4-FFF2-40B4-BE49-F238E27FC236}">
                  <a16:creationId xmlns:a16="http://schemas.microsoft.com/office/drawing/2014/main" id="{174BD00C-33C4-4671-B4FE-160539C7C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4" name="Rectangle 8">
              <a:extLst>
                <a:ext uri="{FF2B5EF4-FFF2-40B4-BE49-F238E27FC236}">
                  <a16:creationId xmlns:a16="http://schemas.microsoft.com/office/drawing/2014/main" id="{FBA088E6-2B20-422C-B1A4-FC1D5C83BD4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5" name="Freeform 9">
              <a:extLst>
                <a:ext uri="{FF2B5EF4-FFF2-40B4-BE49-F238E27FC236}">
                  <a16:creationId xmlns:a16="http://schemas.microsoft.com/office/drawing/2014/main" id="{59E0759F-8BBC-4BFB-BFC8-88089196BA2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Freeform 10">
              <a:extLst>
                <a:ext uri="{FF2B5EF4-FFF2-40B4-BE49-F238E27FC236}">
                  <a16:creationId xmlns:a16="http://schemas.microsoft.com/office/drawing/2014/main" id="{841556E7-C3FA-4293-BC40-79A114184E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7" name="Freeform 11">
              <a:extLst>
                <a:ext uri="{FF2B5EF4-FFF2-40B4-BE49-F238E27FC236}">
                  <a16:creationId xmlns:a16="http://schemas.microsoft.com/office/drawing/2014/main" id="{5776AD70-B265-4282-9F6D-A6FF2968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2">
              <a:extLst>
                <a:ext uri="{FF2B5EF4-FFF2-40B4-BE49-F238E27FC236}">
                  <a16:creationId xmlns:a16="http://schemas.microsoft.com/office/drawing/2014/main" id="{8B4764B4-C673-4421-9691-45A236FA5AD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3">
              <a:extLst>
                <a:ext uri="{FF2B5EF4-FFF2-40B4-BE49-F238E27FC236}">
                  <a16:creationId xmlns:a16="http://schemas.microsoft.com/office/drawing/2014/main" id="{820C4B27-9DCA-4BE7-8DA2-F0CEDA297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4">
              <a:extLst>
                <a:ext uri="{FF2B5EF4-FFF2-40B4-BE49-F238E27FC236}">
                  <a16:creationId xmlns:a16="http://schemas.microsoft.com/office/drawing/2014/main" id="{10228B76-9508-4406-9511-086A595AA4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5">
              <a:extLst>
                <a:ext uri="{FF2B5EF4-FFF2-40B4-BE49-F238E27FC236}">
                  <a16:creationId xmlns:a16="http://schemas.microsoft.com/office/drawing/2014/main" id="{CB09C001-F04E-43E0-B05A-ED31B2EA1B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6">
              <a:extLst>
                <a:ext uri="{FF2B5EF4-FFF2-40B4-BE49-F238E27FC236}">
                  <a16:creationId xmlns:a16="http://schemas.microsoft.com/office/drawing/2014/main" id="{015DC477-AE9B-4344-B43E-7C294BEA8C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7">
              <a:extLst>
                <a:ext uri="{FF2B5EF4-FFF2-40B4-BE49-F238E27FC236}">
                  <a16:creationId xmlns:a16="http://schemas.microsoft.com/office/drawing/2014/main" id="{230F46F5-5693-4D4E-BE6D-B4721D6365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8">
              <a:extLst>
                <a:ext uri="{FF2B5EF4-FFF2-40B4-BE49-F238E27FC236}">
                  <a16:creationId xmlns:a16="http://schemas.microsoft.com/office/drawing/2014/main" id="{C5037ACC-178A-49DD-94AD-8B2842E648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9">
              <a:extLst>
                <a:ext uri="{FF2B5EF4-FFF2-40B4-BE49-F238E27FC236}">
                  <a16:creationId xmlns:a16="http://schemas.microsoft.com/office/drawing/2014/main" id="{B57FC6E7-5636-4B0D-BCEF-F0FF4CF63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20">
              <a:extLst>
                <a:ext uri="{FF2B5EF4-FFF2-40B4-BE49-F238E27FC236}">
                  <a16:creationId xmlns:a16="http://schemas.microsoft.com/office/drawing/2014/main" id="{AEAF7536-4FD5-40B2-A47E-12701FBF60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21">
              <a:extLst>
                <a:ext uri="{FF2B5EF4-FFF2-40B4-BE49-F238E27FC236}">
                  <a16:creationId xmlns:a16="http://schemas.microsoft.com/office/drawing/2014/main" id="{492EE95C-CA9E-4C04-8904-AD4E3CF12B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2">
              <a:extLst>
                <a:ext uri="{FF2B5EF4-FFF2-40B4-BE49-F238E27FC236}">
                  <a16:creationId xmlns:a16="http://schemas.microsoft.com/office/drawing/2014/main" id="{4176F3CC-BEC5-48D6-9EC4-FE53B35A5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3">
              <a:extLst>
                <a:ext uri="{FF2B5EF4-FFF2-40B4-BE49-F238E27FC236}">
                  <a16:creationId xmlns:a16="http://schemas.microsoft.com/office/drawing/2014/main" id="{1843132F-2E68-467D-8203-4734ED67E7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4">
              <a:extLst>
                <a:ext uri="{FF2B5EF4-FFF2-40B4-BE49-F238E27FC236}">
                  <a16:creationId xmlns:a16="http://schemas.microsoft.com/office/drawing/2014/main" id="{2BB3C725-0DC0-42C7-8DE6-1759523ECEB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5">
              <a:extLst>
                <a:ext uri="{FF2B5EF4-FFF2-40B4-BE49-F238E27FC236}">
                  <a16:creationId xmlns:a16="http://schemas.microsoft.com/office/drawing/2014/main" id="{B6DD478C-18EF-4E12-8F25-30385944FD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6">
              <a:extLst>
                <a:ext uri="{FF2B5EF4-FFF2-40B4-BE49-F238E27FC236}">
                  <a16:creationId xmlns:a16="http://schemas.microsoft.com/office/drawing/2014/main" id="{9BF402B3-6657-427D-8B4C-4D183AE184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7">
              <a:extLst>
                <a:ext uri="{FF2B5EF4-FFF2-40B4-BE49-F238E27FC236}">
                  <a16:creationId xmlns:a16="http://schemas.microsoft.com/office/drawing/2014/main" id="{8B9AD51E-B681-4AB6-8328-020F97F0EF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8">
              <a:extLst>
                <a:ext uri="{FF2B5EF4-FFF2-40B4-BE49-F238E27FC236}">
                  <a16:creationId xmlns:a16="http://schemas.microsoft.com/office/drawing/2014/main" id="{965C3DF4-5EE2-438F-BAD8-1263AA5DBD5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9">
              <a:extLst>
                <a:ext uri="{FF2B5EF4-FFF2-40B4-BE49-F238E27FC236}">
                  <a16:creationId xmlns:a16="http://schemas.microsoft.com/office/drawing/2014/main" id="{13FD4F16-837E-4B6E-A8BF-52FE99722C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30">
              <a:extLst>
                <a:ext uri="{FF2B5EF4-FFF2-40B4-BE49-F238E27FC236}">
                  <a16:creationId xmlns:a16="http://schemas.microsoft.com/office/drawing/2014/main" id="{E8347121-B702-41AD-9A01-4681E8E6CE8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31">
              <a:extLst>
                <a:ext uri="{FF2B5EF4-FFF2-40B4-BE49-F238E27FC236}">
                  <a16:creationId xmlns:a16="http://schemas.microsoft.com/office/drawing/2014/main" id="{AA0FA0CD-862B-4345-BD18-63E860E7F0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2">
              <a:extLst>
                <a:ext uri="{FF2B5EF4-FFF2-40B4-BE49-F238E27FC236}">
                  <a16:creationId xmlns:a16="http://schemas.microsoft.com/office/drawing/2014/main" id="{474EBBAA-B729-410A-98FD-9B25F6459E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Rectangle 33">
              <a:extLst>
                <a:ext uri="{FF2B5EF4-FFF2-40B4-BE49-F238E27FC236}">
                  <a16:creationId xmlns:a16="http://schemas.microsoft.com/office/drawing/2014/main" id="{2735A1B4-E9C7-457E-BA06-ECA0E88036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0" name="Freeform 34">
              <a:extLst>
                <a:ext uri="{FF2B5EF4-FFF2-40B4-BE49-F238E27FC236}">
                  <a16:creationId xmlns:a16="http://schemas.microsoft.com/office/drawing/2014/main" id="{43B5A362-F1A0-4795-94D2-1EDCDBC0DAA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Freeform 35">
              <a:extLst>
                <a:ext uri="{FF2B5EF4-FFF2-40B4-BE49-F238E27FC236}">
                  <a16:creationId xmlns:a16="http://schemas.microsoft.com/office/drawing/2014/main" id="{DD59E06C-0307-4B04-A013-C304E597B7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2" name="Freeform 36">
              <a:extLst>
                <a:ext uri="{FF2B5EF4-FFF2-40B4-BE49-F238E27FC236}">
                  <a16:creationId xmlns:a16="http://schemas.microsoft.com/office/drawing/2014/main" id="{36BC7AF8-4554-46B6-8C29-E7FDD0FD78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7">
              <a:extLst>
                <a:ext uri="{FF2B5EF4-FFF2-40B4-BE49-F238E27FC236}">
                  <a16:creationId xmlns:a16="http://schemas.microsoft.com/office/drawing/2014/main" id="{73044F3B-8920-4F7E-BBE7-1562D8EB9C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8">
              <a:extLst>
                <a:ext uri="{FF2B5EF4-FFF2-40B4-BE49-F238E27FC236}">
                  <a16:creationId xmlns:a16="http://schemas.microsoft.com/office/drawing/2014/main" id="{BD875300-3AEC-46E8-A480-D3A90EE32D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9">
              <a:extLst>
                <a:ext uri="{FF2B5EF4-FFF2-40B4-BE49-F238E27FC236}">
                  <a16:creationId xmlns:a16="http://schemas.microsoft.com/office/drawing/2014/main" id="{C6D2D370-CE1A-4D88-A5AA-ADF03133BC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40">
              <a:extLst>
                <a:ext uri="{FF2B5EF4-FFF2-40B4-BE49-F238E27FC236}">
                  <a16:creationId xmlns:a16="http://schemas.microsoft.com/office/drawing/2014/main" id="{626C097A-E038-4964-B469-C38E44BB982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41">
              <a:extLst>
                <a:ext uri="{FF2B5EF4-FFF2-40B4-BE49-F238E27FC236}">
                  <a16:creationId xmlns:a16="http://schemas.microsoft.com/office/drawing/2014/main" id="{C18F279C-F6DE-4705-B473-5804BF614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2">
              <a:extLst>
                <a:ext uri="{FF2B5EF4-FFF2-40B4-BE49-F238E27FC236}">
                  <a16:creationId xmlns:a16="http://schemas.microsoft.com/office/drawing/2014/main" id="{2A52CC64-02CD-443F-B158-E1AFFBB1D6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3">
              <a:extLst>
                <a:ext uri="{FF2B5EF4-FFF2-40B4-BE49-F238E27FC236}">
                  <a16:creationId xmlns:a16="http://schemas.microsoft.com/office/drawing/2014/main" id="{62DFE5BE-9D50-440B-B721-C0986EC053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4">
              <a:extLst>
                <a:ext uri="{FF2B5EF4-FFF2-40B4-BE49-F238E27FC236}">
                  <a16:creationId xmlns:a16="http://schemas.microsoft.com/office/drawing/2014/main" id="{50FCDEE9-3395-471D-8202-A47345FEDF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Rectangle 45">
              <a:extLst>
                <a:ext uri="{FF2B5EF4-FFF2-40B4-BE49-F238E27FC236}">
                  <a16:creationId xmlns:a16="http://schemas.microsoft.com/office/drawing/2014/main" id="{702E07B4-588B-46D9-8D79-7C1CBCFB237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2" name="Freeform 46">
              <a:extLst>
                <a:ext uri="{FF2B5EF4-FFF2-40B4-BE49-F238E27FC236}">
                  <a16:creationId xmlns:a16="http://schemas.microsoft.com/office/drawing/2014/main" id="{7857BDA2-0EB8-4A46-86CC-64BA98DF4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Freeform 47">
              <a:extLst>
                <a:ext uri="{FF2B5EF4-FFF2-40B4-BE49-F238E27FC236}">
                  <a16:creationId xmlns:a16="http://schemas.microsoft.com/office/drawing/2014/main" id="{5B15FA3D-3641-430F-90AD-63F5A50E487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4" name="Freeform 48">
              <a:extLst>
                <a:ext uri="{FF2B5EF4-FFF2-40B4-BE49-F238E27FC236}">
                  <a16:creationId xmlns:a16="http://schemas.microsoft.com/office/drawing/2014/main" id="{A3A6D048-F3EC-4C4B-9F14-877821D29B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9">
              <a:extLst>
                <a:ext uri="{FF2B5EF4-FFF2-40B4-BE49-F238E27FC236}">
                  <a16:creationId xmlns:a16="http://schemas.microsoft.com/office/drawing/2014/main" id="{9A62FA7A-B423-4E71-A853-21DEEA051C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50">
              <a:extLst>
                <a:ext uri="{FF2B5EF4-FFF2-40B4-BE49-F238E27FC236}">
                  <a16:creationId xmlns:a16="http://schemas.microsoft.com/office/drawing/2014/main" id="{4FA8E7C9-FF45-4B91-976D-1D7B5BE0CA3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51">
              <a:extLst>
                <a:ext uri="{FF2B5EF4-FFF2-40B4-BE49-F238E27FC236}">
                  <a16:creationId xmlns:a16="http://schemas.microsoft.com/office/drawing/2014/main" id="{2F563A0A-EFDC-4681-BF8D-1C442B4E25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2">
              <a:extLst>
                <a:ext uri="{FF2B5EF4-FFF2-40B4-BE49-F238E27FC236}">
                  <a16:creationId xmlns:a16="http://schemas.microsoft.com/office/drawing/2014/main" id="{478A5624-D8BD-4F2C-9660-2E2BBF487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3">
              <a:extLst>
                <a:ext uri="{FF2B5EF4-FFF2-40B4-BE49-F238E27FC236}">
                  <a16:creationId xmlns:a16="http://schemas.microsoft.com/office/drawing/2014/main" id="{5974B6BD-6FBA-49FD-8858-BA17926FBE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4">
              <a:extLst>
                <a:ext uri="{FF2B5EF4-FFF2-40B4-BE49-F238E27FC236}">
                  <a16:creationId xmlns:a16="http://schemas.microsoft.com/office/drawing/2014/main" id="{5C02FA29-BFBF-420E-B179-99DEAC5719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5">
              <a:extLst>
                <a:ext uri="{FF2B5EF4-FFF2-40B4-BE49-F238E27FC236}">
                  <a16:creationId xmlns:a16="http://schemas.microsoft.com/office/drawing/2014/main" id="{B3165781-435B-4B36-B90A-EEF0CC1609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6">
              <a:extLst>
                <a:ext uri="{FF2B5EF4-FFF2-40B4-BE49-F238E27FC236}">
                  <a16:creationId xmlns:a16="http://schemas.microsoft.com/office/drawing/2014/main" id="{1EAD39FE-DF4A-472E-BF18-35DC0C1D81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7">
              <a:extLst>
                <a:ext uri="{FF2B5EF4-FFF2-40B4-BE49-F238E27FC236}">
                  <a16:creationId xmlns:a16="http://schemas.microsoft.com/office/drawing/2014/main" id="{A28CFFD1-1AA5-4840-9322-F54994B53D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8">
              <a:extLst>
                <a:ext uri="{FF2B5EF4-FFF2-40B4-BE49-F238E27FC236}">
                  <a16:creationId xmlns:a16="http://schemas.microsoft.com/office/drawing/2014/main" id="{416BAD59-23C0-4E04-AA3B-6EFDE9DA60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40" name="Group 65">
            <a:extLst>
              <a:ext uri="{FF2B5EF4-FFF2-40B4-BE49-F238E27FC236}">
                <a16:creationId xmlns:a16="http://schemas.microsoft.com/office/drawing/2014/main" id="{6B80FDCA-5FB2-4A5A-ADD6-CF221ECFD97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41" name="Rectangle 66">
              <a:extLst>
                <a:ext uri="{FF2B5EF4-FFF2-40B4-BE49-F238E27FC236}">
                  <a16:creationId xmlns:a16="http://schemas.microsoft.com/office/drawing/2014/main" id="{3500BAA6-5F68-4012-BE48-12FA10807E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8" name="Picture 2">
              <a:extLst>
                <a:ext uri="{FF2B5EF4-FFF2-40B4-BE49-F238E27FC236}">
                  <a16:creationId xmlns:a16="http://schemas.microsoft.com/office/drawing/2014/main" id="{B3C40ED8-3098-43A6-835B-0A0FFB1E3826}"/>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olo 1">
            <a:extLst>
              <a:ext uri="{FF2B5EF4-FFF2-40B4-BE49-F238E27FC236}">
                <a16:creationId xmlns:a16="http://schemas.microsoft.com/office/drawing/2014/main" id="{4C228599-5F09-5883-B2E4-0BF7461B4D76}"/>
              </a:ext>
            </a:extLst>
          </p:cNvPr>
          <p:cNvSpPr>
            <a:spLocks noGrp="1"/>
          </p:cNvSpPr>
          <p:nvPr>
            <p:ph type="title"/>
          </p:nvPr>
        </p:nvSpPr>
        <p:spPr>
          <a:xfrm>
            <a:off x="5040847" y="488950"/>
            <a:ext cx="6128803" cy="1241425"/>
          </a:xfrm>
        </p:spPr>
        <p:txBody>
          <a:bodyPr vert="horz" lIns="91440" tIns="45720" rIns="91440" bIns="45720" rtlCol="0" anchor="b">
            <a:normAutofit fontScale="90000"/>
          </a:bodyPr>
          <a:lstStyle/>
          <a:p>
            <a:r>
              <a:rPr lang="en-GB" sz="4400" dirty="0"/>
              <a:t>Let’s introduce our research proposal</a:t>
            </a:r>
          </a:p>
        </p:txBody>
      </p:sp>
      <p:pic>
        <p:nvPicPr>
          <p:cNvPr id="142" name="Picture 3" descr="A person reaching for a paper on a table full of paper and sticky notes">
            <a:extLst>
              <a:ext uri="{FF2B5EF4-FFF2-40B4-BE49-F238E27FC236}">
                <a16:creationId xmlns:a16="http://schemas.microsoft.com/office/drawing/2014/main" id="{B783E7DE-1F6C-F7D1-4635-2E029E12953A}"/>
              </a:ext>
            </a:extLst>
          </p:cNvPr>
          <p:cNvPicPr>
            <a:picLocks noChangeAspect="1"/>
          </p:cNvPicPr>
          <p:nvPr/>
        </p:nvPicPr>
        <p:blipFill rotWithShape="1">
          <a:blip r:embed="rId4"/>
          <a:srcRect l="26944" r="27936" b="-1"/>
          <a:stretch/>
        </p:blipFill>
        <p:spPr>
          <a:xfrm>
            <a:off x="-5597" y="10"/>
            <a:ext cx="4635583" cy="6857990"/>
          </a:xfrm>
          <a:prstGeom prst="rect">
            <a:avLst/>
          </a:prstGeom>
        </p:spPr>
      </p:pic>
      <p:grpSp>
        <p:nvGrpSpPr>
          <p:cNvPr id="143" name="Group 69">
            <a:extLst>
              <a:ext uri="{FF2B5EF4-FFF2-40B4-BE49-F238E27FC236}">
                <a16:creationId xmlns:a16="http://schemas.microsoft.com/office/drawing/2014/main" id="{9A230317-CD6B-4234-8C05-373F12DCD4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1" name="Rectangle 5">
              <a:extLst>
                <a:ext uri="{FF2B5EF4-FFF2-40B4-BE49-F238E27FC236}">
                  <a16:creationId xmlns:a16="http://schemas.microsoft.com/office/drawing/2014/main" id="{B034F32D-806B-4291-B2CA-CF0EA2870C0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2" name="Freeform 6">
              <a:extLst>
                <a:ext uri="{FF2B5EF4-FFF2-40B4-BE49-F238E27FC236}">
                  <a16:creationId xmlns:a16="http://schemas.microsoft.com/office/drawing/2014/main" id="{2E9FE820-1AA6-4D39-AD2C-C506FFFD78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3" name="Freeform 7">
              <a:extLst>
                <a:ext uri="{FF2B5EF4-FFF2-40B4-BE49-F238E27FC236}">
                  <a16:creationId xmlns:a16="http://schemas.microsoft.com/office/drawing/2014/main" id="{37F9EF66-EB38-4E61-96C3-7D5509207FE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4" name="Rectangle 8">
              <a:extLst>
                <a:ext uri="{FF2B5EF4-FFF2-40B4-BE49-F238E27FC236}">
                  <a16:creationId xmlns:a16="http://schemas.microsoft.com/office/drawing/2014/main" id="{800C33A2-7DD2-44E2-B4F6-02E513EDC61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5" name="Freeform 9">
              <a:extLst>
                <a:ext uri="{FF2B5EF4-FFF2-40B4-BE49-F238E27FC236}">
                  <a16:creationId xmlns:a16="http://schemas.microsoft.com/office/drawing/2014/main" id="{CEF5FDA4-766B-4B05-9DD8-50996DF079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6" name="Freeform 10">
              <a:extLst>
                <a:ext uri="{FF2B5EF4-FFF2-40B4-BE49-F238E27FC236}">
                  <a16:creationId xmlns:a16="http://schemas.microsoft.com/office/drawing/2014/main" id="{65793AE7-532B-40FA-9C10-F638AED04A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7" name="Freeform 11">
              <a:extLst>
                <a:ext uri="{FF2B5EF4-FFF2-40B4-BE49-F238E27FC236}">
                  <a16:creationId xmlns:a16="http://schemas.microsoft.com/office/drawing/2014/main" id="{E8EC63C4-C6FD-4D54-A371-25D3EC11D3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12">
              <a:extLst>
                <a:ext uri="{FF2B5EF4-FFF2-40B4-BE49-F238E27FC236}">
                  <a16:creationId xmlns:a16="http://schemas.microsoft.com/office/drawing/2014/main" id="{5ED83C96-87F9-44CA-8B79-67229DCA8F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13">
              <a:extLst>
                <a:ext uri="{FF2B5EF4-FFF2-40B4-BE49-F238E27FC236}">
                  <a16:creationId xmlns:a16="http://schemas.microsoft.com/office/drawing/2014/main" id="{7390B534-563D-4EDE-806A-089A70828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14">
              <a:extLst>
                <a:ext uri="{FF2B5EF4-FFF2-40B4-BE49-F238E27FC236}">
                  <a16:creationId xmlns:a16="http://schemas.microsoft.com/office/drawing/2014/main" id="{A45E36BF-D9A6-4C2F-B029-34668BE378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15">
              <a:extLst>
                <a:ext uri="{FF2B5EF4-FFF2-40B4-BE49-F238E27FC236}">
                  <a16:creationId xmlns:a16="http://schemas.microsoft.com/office/drawing/2014/main" id="{948C6374-5B2E-480C-A38D-73C55A0B8E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16">
              <a:extLst>
                <a:ext uri="{FF2B5EF4-FFF2-40B4-BE49-F238E27FC236}">
                  <a16:creationId xmlns:a16="http://schemas.microsoft.com/office/drawing/2014/main" id="{FBD1981E-DB7B-4A75-B3F9-E6A68B57B2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17">
              <a:extLst>
                <a:ext uri="{FF2B5EF4-FFF2-40B4-BE49-F238E27FC236}">
                  <a16:creationId xmlns:a16="http://schemas.microsoft.com/office/drawing/2014/main" id="{CD0D87EA-0EEF-4C9A-8222-79064DEB2B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18">
              <a:extLst>
                <a:ext uri="{FF2B5EF4-FFF2-40B4-BE49-F238E27FC236}">
                  <a16:creationId xmlns:a16="http://schemas.microsoft.com/office/drawing/2014/main" id="{8E1321BD-3BB2-44EC-B993-CD66143A710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19">
              <a:extLst>
                <a:ext uri="{FF2B5EF4-FFF2-40B4-BE49-F238E27FC236}">
                  <a16:creationId xmlns:a16="http://schemas.microsoft.com/office/drawing/2014/main" id="{FA8B81BE-6D8B-4F72-8FFE-997F0B6BF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20">
              <a:extLst>
                <a:ext uri="{FF2B5EF4-FFF2-40B4-BE49-F238E27FC236}">
                  <a16:creationId xmlns:a16="http://schemas.microsoft.com/office/drawing/2014/main" id="{00D5C014-4C0D-4D56-8507-F90AB49AFE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21">
              <a:extLst>
                <a:ext uri="{FF2B5EF4-FFF2-40B4-BE49-F238E27FC236}">
                  <a16:creationId xmlns:a16="http://schemas.microsoft.com/office/drawing/2014/main" id="{25F1D314-A3CF-4B41-81E1-9569D3981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22">
              <a:extLst>
                <a:ext uri="{FF2B5EF4-FFF2-40B4-BE49-F238E27FC236}">
                  <a16:creationId xmlns:a16="http://schemas.microsoft.com/office/drawing/2014/main" id="{883778CE-F722-4002-88B4-41A1C22AC3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23">
              <a:extLst>
                <a:ext uri="{FF2B5EF4-FFF2-40B4-BE49-F238E27FC236}">
                  <a16:creationId xmlns:a16="http://schemas.microsoft.com/office/drawing/2014/main" id="{2DECBE47-6205-42E8-B5E7-95E4646D7C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24">
              <a:extLst>
                <a:ext uri="{FF2B5EF4-FFF2-40B4-BE49-F238E27FC236}">
                  <a16:creationId xmlns:a16="http://schemas.microsoft.com/office/drawing/2014/main" id="{84003F7E-B14F-4067-883E-1E0D09B267D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25">
              <a:extLst>
                <a:ext uri="{FF2B5EF4-FFF2-40B4-BE49-F238E27FC236}">
                  <a16:creationId xmlns:a16="http://schemas.microsoft.com/office/drawing/2014/main" id="{4892A300-B87F-43B3-8DC3-C32C24BFB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26">
              <a:extLst>
                <a:ext uri="{FF2B5EF4-FFF2-40B4-BE49-F238E27FC236}">
                  <a16:creationId xmlns:a16="http://schemas.microsoft.com/office/drawing/2014/main" id="{FFF9C883-46DB-4219-B6D8-0B79024F448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27">
              <a:extLst>
                <a:ext uri="{FF2B5EF4-FFF2-40B4-BE49-F238E27FC236}">
                  <a16:creationId xmlns:a16="http://schemas.microsoft.com/office/drawing/2014/main" id="{C78BA074-168A-4DAF-B420-0C12E64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28">
              <a:extLst>
                <a:ext uri="{FF2B5EF4-FFF2-40B4-BE49-F238E27FC236}">
                  <a16:creationId xmlns:a16="http://schemas.microsoft.com/office/drawing/2014/main" id="{BE5D148A-E6A5-4A00-AB88-EFC528EB45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29">
              <a:extLst>
                <a:ext uri="{FF2B5EF4-FFF2-40B4-BE49-F238E27FC236}">
                  <a16:creationId xmlns:a16="http://schemas.microsoft.com/office/drawing/2014/main" id="{69A5ED52-C17B-40C3-BF9F-A963FB9D15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30">
              <a:extLst>
                <a:ext uri="{FF2B5EF4-FFF2-40B4-BE49-F238E27FC236}">
                  <a16:creationId xmlns:a16="http://schemas.microsoft.com/office/drawing/2014/main" id="{F4645C5A-39F5-42DE-B5FD-EF7576471F9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31">
              <a:extLst>
                <a:ext uri="{FF2B5EF4-FFF2-40B4-BE49-F238E27FC236}">
                  <a16:creationId xmlns:a16="http://schemas.microsoft.com/office/drawing/2014/main" id="{B91630DC-0ECE-4542-AB5E-A8FDA9E2B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32">
              <a:extLst>
                <a:ext uri="{FF2B5EF4-FFF2-40B4-BE49-F238E27FC236}">
                  <a16:creationId xmlns:a16="http://schemas.microsoft.com/office/drawing/2014/main" id="{7832E90F-90F2-4E04-A217-C3DA271EF26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Rectangle 33">
              <a:extLst>
                <a:ext uri="{FF2B5EF4-FFF2-40B4-BE49-F238E27FC236}">
                  <a16:creationId xmlns:a16="http://schemas.microsoft.com/office/drawing/2014/main" id="{B7AFC095-D60B-4826-BEEA-4CA662C12ED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0" name="Freeform 34">
              <a:extLst>
                <a:ext uri="{FF2B5EF4-FFF2-40B4-BE49-F238E27FC236}">
                  <a16:creationId xmlns:a16="http://schemas.microsoft.com/office/drawing/2014/main" id="{60F4427D-69AF-4CA5-82C4-A2D6F39078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Freeform 35">
              <a:extLst>
                <a:ext uri="{FF2B5EF4-FFF2-40B4-BE49-F238E27FC236}">
                  <a16:creationId xmlns:a16="http://schemas.microsoft.com/office/drawing/2014/main" id="{3819CB9F-905D-460B-BB33-B9D3447E8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2" name="Freeform 36">
              <a:extLst>
                <a:ext uri="{FF2B5EF4-FFF2-40B4-BE49-F238E27FC236}">
                  <a16:creationId xmlns:a16="http://schemas.microsoft.com/office/drawing/2014/main" id="{2AFA2992-F0FB-40D7-AE13-B66063A34A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37">
              <a:extLst>
                <a:ext uri="{FF2B5EF4-FFF2-40B4-BE49-F238E27FC236}">
                  <a16:creationId xmlns:a16="http://schemas.microsoft.com/office/drawing/2014/main" id="{351E02E0-C3D9-4ACC-9140-20031EAECDB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38">
              <a:extLst>
                <a:ext uri="{FF2B5EF4-FFF2-40B4-BE49-F238E27FC236}">
                  <a16:creationId xmlns:a16="http://schemas.microsoft.com/office/drawing/2014/main" id="{6C4B5228-0D13-4381-AED4-C2AF72B1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39">
              <a:extLst>
                <a:ext uri="{FF2B5EF4-FFF2-40B4-BE49-F238E27FC236}">
                  <a16:creationId xmlns:a16="http://schemas.microsoft.com/office/drawing/2014/main" id="{9953BFB6-B848-4C55-9BE7-8D0BF66363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40">
              <a:extLst>
                <a:ext uri="{FF2B5EF4-FFF2-40B4-BE49-F238E27FC236}">
                  <a16:creationId xmlns:a16="http://schemas.microsoft.com/office/drawing/2014/main" id="{BA5F7123-0E9C-4815-8FEB-B2403DED23E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41">
              <a:extLst>
                <a:ext uri="{FF2B5EF4-FFF2-40B4-BE49-F238E27FC236}">
                  <a16:creationId xmlns:a16="http://schemas.microsoft.com/office/drawing/2014/main" id="{177E5441-2B4C-45C4-A267-80A580DF82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42">
              <a:extLst>
                <a:ext uri="{FF2B5EF4-FFF2-40B4-BE49-F238E27FC236}">
                  <a16:creationId xmlns:a16="http://schemas.microsoft.com/office/drawing/2014/main" id="{A14DDA66-046F-4714-9241-A1A282E981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43">
              <a:extLst>
                <a:ext uri="{FF2B5EF4-FFF2-40B4-BE49-F238E27FC236}">
                  <a16:creationId xmlns:a16="http://schemas.microsoft.com/office/drawing/2014/main" id="{7D41BD63-8F36-4344-BCAE-8A25881C4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44">
              <a:extLst>
                <a:ext uri="{FF2B5EF4-FFF2-40B4-BE49-F238E27FC236}">
                  <a16:creationId xmlns:a16="http://schemas.microsoft.com/office/drawing/2014/main" id="{7EDC1EDF-32C2-4D2A-882C-1DB5B8EF966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Rectangle 45">
              <a:extLst>
                <a:ext uri="{FF2B5EF4-FFF2-40B4-BE49-F238E27FC236}">
                  <a16:creationId xmlns:a16="http://schemas.microsoft.com/office/drawing/2014/main" id="{B468D7FF-21DC-4039-A1C5-0FC24760DFB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12" name="Freeform 46">
              <a:extLst>
                <a:ext uri="{FF2B5EF4-FFF2-40B4-BE49-F238E27FC236}">
                  <a16:creationId xmlns:a16="http://schemas.microsoft.com/office/drawing/2014/main" id="{895D3AD5-6723-4106-A807-14BC85F8A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3" name="Freeform 47">
              <a:extLst>
                <a:ext uri="{FF2B5EF4-FFF2-40B4-BE49-F238E27FC236}">
                  <a16:creationId xmlns:a16="http://schemas.microsoft.com/office/drawing/2014/main" id="{C108E3D9-8BBE-4550-94D3-7138CC2C2A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4" name="Freeform 48">
              <a:extLst>
                <a:ext uri="{FF2B5EF4-FFF2-40B4-BE49-F238E27FC236}">
                  <a16:creationId xmlns:a16="http://schemas.microsoft.com/office/drawing/2014/main" id="{72F986C7-7129-4D44-955B-195BFCFFE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5" name="Freeform 49">
              <a:extLst>
                <a:ext uri="{FF2B5EF4-FFF2-40B4-BE49-F238E27FC236}">
                  <a16:creationId xmlns:a16="http://schemas.microsoft.com/office/drawing/2014/main" id="{C079794B-E9E2-4470-8752-ABF048492A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6" name="Freeform 50">
              <a:extLst>
                <a:ext uri="{FF2B5EF4-FFF2-40B4-BE49-F238E27FC236}">
                  <a16:creationId xmlns:a16="http://schemas.microsoft.com/office/drawing/2014/main" id="{25C69632-D712-4B9E-BE46-E709043D77A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7" name="Freeform 51">
              <a:extLst>
                <a:ext uri="{FF2B5EF4-FFF2-40B4-BE49-F238E27FC236}">
                  <a16:creationId xmlns:a16="http://schemas.microsoft.com/office/drawing/2014/main" id="{5398A425-0BC4-4A58-A7C9-00D21CE720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8" name="Freeform 52">
              <a:extLst>
                <a:ext uri="{FF2B5EF4-FFF2-40B4-BE49-F238E27FC236}">
                  <a16:creationId xmlns:a16="http://schemas.microsoft.com/office/drawing/2014/main" id="{CEC1CD69-F03A-4FCC-912C-4D106266C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9" name="Freeform 53">
              <a:extLst>
                <a:ext uri="{FF2B5EF4-FFF2-40B4-BE49-F238E27FC236}">
                  <a16:creationId xmlns:a16="http://schemas.microsoft.com/office/drawing/2014/main" id="{BC1C7799-9A1E-4A36-ABE2-F3CAAB2E8C2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0" name="Freeform 54">
              <a:extLst>
                <a:ext uri="{FF2B5EF4-FFF2-40B4-BE49-F238E27FC236}">
                  <a16:creationId xmlns:a16="http://schemas.microsoft.com/office/drawing/2014/main" id="{ACA52D66-D0A7-4781-9C9B-FD063E754F9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55">
              <a:extLst>
                <a:ext uri="{FF2B5EF4-FFF2-40B4-BE49-F238E27FC236}">
                  <a16:creationId xmlns:a16="http://schemas.microsoft.com/office/drawing/2014/main" id="{9505C7EC-D6ED-410C-B1F3-FE28A1EB8D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Freeform 56">
              <a:extLst>
                <a:ext uri="{FF2B5EF4-FFF2-40B4-BE49-F238E27FC236}">
                  <a16:creationId xmlns:a16="http://schemas.microsoft.com/office/drawing/2014/main" id="{F31C8465-C370-4621-900B-092BFBE629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3" name="Freeform 57">
              <a:extLst>
                <a:ext uri="{FF2B5EF4-FFF2-40B4-BE49-F238E27FC236}">
                  <a16:creationId xmlns:a16="http://schemas.microsoft.com/office/drawing/2014/main" id="{47464513-398E-456D-88B4-9C61A833B5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58">
              <a:extLst>
                <a:ext uri="{FF2B5EF4-FFF2-40B4-BE49-F238E27FC236}">
                  <a16:creationId xmlns:a16="http://schemas.microsoft.com/office/drawing/2014/main" id="{D29E8E22-04CF-4B8F-826F-D10F906858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44" name="Group 125">
            <a:extLst>
              <a:ext uri="{FF2B5EF4-FFF2-40B4-BE49-F238E27FC236}">
                <a16:creationId xmlns:a16="http://schemas.microsoft.com/office/drawing/2014/main" id="{4C0E9EE2-DDBB-4805-9BDB-0A641D4D6B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7" name="Freeform 32">
              <a:extLst>
                <a:ext uri="{FF2B5EF4-FFF2-40B4-BE49-F238E27FC236}">
                  <a16:creationId xmlns:a16="http://schemas.microsoft.com/office/drawing/2014/main" id="{DAD368F5-B56C-4FAD-B6D4-EE7735CFAD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8" name="Freeform 33">
              <a:extLst>
                <a:ext uri="{FF2B5EF4-FFF2-40B4-BE49-F238E27FC236}">
                  <a16:creationId xmlns:a16="http://schemas.microsoft.com/office/drawing/2014/main" id="{4AB54702-789A-4F49-AEE9-99E76070977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9" name="Freeform 34">
              <a:extLst>
                <a:ext uri="{FF2B5EF4-FFF2-40B4-BE49-F238E27FC236}">
                  <a16:creationId xmlns:a16="http://schemas.microsoft.com/office/drawing/2014/main" id="{9B1CA07F-87EB-4653-A4C0-830F78ACF17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0" name="Freeform 35">
              <a:extLst>
                <a:ext uri="{FF2B5EF4-FFF2-40B4-BE49-F238E27FC236}">
                  <a16:creationId xmlns:a16="http://schemas.microsoft.com/office/drawing/2014/main" id="{98F7092B-3FEC-49A1-8D20-5198389060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1" name="Freeform 36">
              <a:extLst>
                <a:ext uri="{FF2B5EF4-FFF2-40B4-BE49-F238E27FC236}">
                  <a16:creationId xmlns:a16="http://schemas.microsoft.com/office/drawing/2014/main" id="{7778A96A-836D-4D19-BA04-02CD06A61B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2" name="Freeform 37">
              <a:extLst>
                <a:ext uri="{FF2B5EF4-FFF2-40B4-BE49-F238E27FC236}">
                  <a16:creationId xmlns:a16="http://schemas.microsoft.com/office/drawing/2014/main" id="{42B8F9D0-FE29-4435-9FAE-CEDB5EE03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3" name="Freeform 38">
              <a:extLst>
                <a:ext uri="{FF2B5EF4-FFF2-40B4-BE49-F238E27FC236}">
                  <a16:creationId xmlns:a16="http://schemas.microsoft.com/office/drawing/2014/main" id="{0994342E-B827-4B78-B16A-2B14F1419D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4" name="Freeform 39">
              <a:extLst>
                <a:ext uri="{FF2B5EF4-FFF2-40B4-BE49-F238E27FC236}">
                  <a16:creationId xmlns:a16="http://schemas.microsoft.com/office/drawing/2014/main" id="{F3A98EAA-C90B-499C-88BA-0BEACD8B1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5" name="Freeform 40">
              <a:extLst>
                <a:ext uri="{FF2B5EF4-FFF2-40B4-BE49-F238E27FC236}">
                  <a16:creationId xmlns:a16="http://schemas.microsoft.com/office/drawing/2014/main" id="{D631486A-39BD-444D-B42C-C766427ED58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6" name="Rectangle 41">
              <a:extLst>
                <a:ext uri="{FF2B5EF4-FFF2-40B4-BE49-F238E27FC236}">
                  <a16:creationId xmlns:a16="http://schemas.microsoft.com/office/drawing/2014/main" id="{96FDBF3A-05F4-49EA-A83C-3EF51D9CE656}"/>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sp>
        <p:nvSpPr>
          <p:cNvPr id="3" name="CasellaDiTesto 2">
            <a:extLst>
              <a:ext uri="{FF2B5EF4-FFF2-40B4-BE49-F238E27FC236}">
                <a16:creationId xmlns:a16="http://schemas.microsoft.com/office/drawing/2014/main" id="{3F2A4841-A22B-07AA-C1D8-CE2D9A69DF3B}"/>
              </a:ext>
            </a:extLst>
          </p:cNvPr>
          <p:cNvSpPr txBox="1"/>
          <p:nvPr/>
        </p:nvSpPr>
        <p:spPr>
          <a:xfrm>
            <a:off x="5039064" y="1777546"/>
            <a:ext cx="6356804" cy="3477875"/>
          </a:xfrm>
          <a:prstGeom prst="rect">
            <a:avLst/>
          </a:prstGeom>
          <a:noFill/>
        </p:spPr>
        <p:txBody>
          <a:bodyPr wrap="square" rtlCol="0">
            <a:spAutoFit/>
          </a:bodyPr>
          <a:lstStyle/>
          <a:p>
            <a:r>
              <a:rPr lang="en-GB" sz="2000" dirty="0"/>
              <a:t>Our research questions are:</a:t>
            </a:r>
          </a:p>
          <a:p>
            <a:endParaRPr lang="en-GB" sz="2000" dirty="0"/>
          </a:p>
          <a:p>
            <a:pPr algn="l"/>
            <a:r>
              <a:rPr lang="en-GB" sz="2000" dirty="0"/>
              <a:t>1. Is there any pre/post treatment improvement?</a:t>
            </a:r>
          </a:p>
          <a:p>
            <a:pPr algn="l"/>
            <a:r>
              <a:rPr lang="en-GB" sz="2000" dirty="0"/>
              <a:t>2. If the answer to question 1 is yes, is the change clinically significant (reduction of symptoms by 50%)?</a:t>
            </a:r>
          </a:p>
          <a:p>
            <a:pPr algn="l"/>
            <a:r>
              <a:rPr lang="en-GB" sz="2000" dirty="0"/>
              <a:t>3. If loneliness is a factor, is the improvement solely due to the social contact with the therapist? OR</a:t>
            </a:r>
          </a:p>
          <a:p>
            <a:pPr algn="l"/>
            <a:r>
              <a:rPr lang="en-GB" sz="2000" dirty="0"/>
              <a:t>4. Can the improvement be attributed to the therapy intervention?</a:t>
            </a:r>
          </a:p>
          <a:p>
            <a:pPr algn="l"/>
            <a:r>
              <a:rPr lang="en-GB" sz="2000" dirty="0"/>
              <a:t>5. Can the improvement of the patient also have an impact on the caregiver’s burden and level of mutuality?</a:t>
            </a:r>
          </a:p>
        </p:txBody>
      </p:sp>
    </p:spTree>
    <p:extLst>
      <p:ext uri="{BB962C8B-B14F-4D97-AF65-F5344CB8AC3E}">
        <p14:creationId xmlns:p14="http://schemas.microsoft.com/office/powerpoint/2010/main" val="291868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E697D6-9A00-857C-677E-D7C2CA162612}"/>
              </a:ext>
            </a:extLst>
          </p:cNvPr>
          <p:cNvSpPr>
            <a:spLocks noGrp="1"/>
          </p:cNvSpPr>
          <p:nvPr>
            <p:ph type="title"/>
          </p:nvPr>
        </p:nvSpPr>
        <p:spPr/>
        <p:txBody>
          <a:bodyPr/>
          <a:lstStyle/>
          <a:p>
            <a:pPr algn="ctr"/>
            <a:r>
              <a:rPr lang="en-GB" dirty="0"/>
              <a:t>Research design: single-case experimental design</a:t>
            </a:r>
          </a:p>
        </p:txBody>
      </p:sp>
      <p:pic>
        <p:nvPicPr>
          <p:cNvPr id="4" name="Immagine 3">
            <a:extLst>
              <a:ext uri="{FF2B5EF4-FFF2-40B4-BE49-F238E27FC236}">
                <a16:creationId xmlns:a16="http://schemas.microsoft.com/office/drawing/2014/main" id="{FF0678C7-FED1-CEF6-A7A5-F3C02EAD42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880" y="1923206"/>
            <a:ext cx="10511063" cy="4316276"/>
          </a:xfrm>
          <a:prstGeom prst="rect">
            <a:avLst/>
          </a:prstGeom>
        </p:spPr>
      </p:pic>
    </p:spTree>
    <p:extLst>
      <p:ext uri="{BB962C8B-B14F-4D97-AF65-F5344CB8AC3E}">
        <p14:creationId xmlns:p14="http://schemas.microsoft.com/office/powerpoint/2010/main" val="252689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dirty="0"/>
              <a:t>dementia or dementias</a:t>
            </a:r>
            <a:r>
              <a:rPr lang="en-GB" dirty="0">
                <a:latin typeface="Blackadder ITC" panose="04020505051007020D02" pitchFamily="82" charset="0"/>
              </a:rPr>
              <a:t>?</a:t>
            </a:r>
          </a:p>
        </p:txBody>
      </p:sp>
      <p:sp>
        <p:nvSpPr>
          <p:cNvPr id="3" name="CasellaDiTesto 2">
            <a:extLst>
              <a:ext uri="{FF2B5EF4-FFF2-40B4-BE49-F238E27FC236}">
                <a16:creationId xmlns:a16="http://schemas.microsoft.com/office/drawing/2014/main" id="{8E8D1034-0531-C0DC-98E0-76C897086CB1}"/>
              </a:ext>
            </a:extLst>
          </p:cNvPr>
          <p:cNvSpPr txBox="1"/>
          <p:nvPr/>
        </p:nvSpPr>
        <p:spPr>
          <a:xfrm>
            <a:off x="1556657" y="1988622"/>
            <a:ext cx="5671457" cy="584775"/>
          </a:xfrm>
          <a:prstGeom prst="rect">
            <a:avLst/>
          </a:prstGeom>
          <a:noFill/>
        </p:spPr>
        <p:txBody>
          <a:bodyPr wrap="square" rtlCol="0">
            <a:spAutoFit/>
          </a:bodyPr>
          <a:lstStyle/>
          <a:p>
            <a:r>
              <a:rPr lang="en-GB" sz="3200" dirty="0"/>
              <a:t>WHAT IS IT OR WHAT ARE THEY?</a:t>
            </a:r>
          </a:p>
        </p:txBody>
      </p:sp>
      <p:sp>
        <p:nvSpPr>
          <p:cNvPr id="4" name="CasellaDiTesto 3">
            <a:extLst>
              <a:ext uri="{FF2B5EF4-FFF2-40B4-BE49-F238E27FC236}">
                <a16:creationId xmlns:a16="http://schemas.microsoft.com/office/drawing/2014/main" id="{23F0AAFF-236E-8A27-FF73-271BBB20D2FF}"/>
              </a:ext>
            </a:extLst>
          </p:cNvPr>
          <p:cNvSpPr txBox="1"/>
          <p:nvPr/>
        </p:nvSpPr>
        <p:spPr>
          <a:xfrm>
            <a:off x="1573550" y="2963743"/>
            <a:ext cx="5388428" cy="1643527"/>
          </a:xfrm>
          <a:prstGeom prst="rect">
            <a:avLst/>
          </a:prstGeom>
          <a:noFill/>
        </p:spPr>
        <p:txBody>
          <a:bodyPr wrap="square" rtlCol="0">
            <a:spAutoFit/>
          </a:bodyPr>
          <a:lstStyle/>
          <a:p>
            <a:pPr algn="just" eaLnBrk="1" hangingPunct="1">
              <a:lnSpc>
                <a:spcPct val="90000"/>
              </a:lnSpc>
              <a:buFontTx/>
              <a:buNone/>
            </a:pPr>
            <a:r>
              <a:rPr lang="en-GB" altLang="en-US" sz="2800" dirty="0"/>
              <a:t>Dementia is an umbrella term to describe cognitive and behavioural symptoms that occur when the brain has a particular disease or condition</a:t>
            </a:r>
          </a:p>
        </p:txBody>
      </p:sp>
      <p:pic>
        <p:nvPicPr>
          <p:cNvPr id="6" name="Immagine 5">
            <a:extLst>
              <a:ext uri="{FF2B5EF4-FFF2-40B4-BE49-F238E27FC236}">
                <a16:creationId xmlns:a16="http://schemas.microsoft.com/office/drawing/2014/main" id="{A0A9FC9B-76AD-EA8F-586F-134A9A99BED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2781632">
            <a:off x="7213502" y="1544595"/>
            <a:ext cx="4107760" cy="3189514"/>
          </a:xfrm>
          <a:prstGeom prst="rect">
            <a:avLst/>
          </a:prstGeom>
        </p:spPr>
      </p:pic>
      <p:sp>
        <p:nvSpPr>
          <p:cNvPr id="8" name="CasellaDiTesto 7">
            <a:extLst>
              <a:ext uri="{FF2B5EF4-FFF2-40B4-BE49-F238E27FC236}">
                <a16:creationId xmlns:a16="http://schemas.microsoft.com/office/drawing/2014/main" id="{B683F00F-DC28-FDB7-DC62-AF20046887FD}"/>
              </a:ext>
            </a:extLst>
          </p:cNvPr>
          <p:cNvSpPr txBox="1"/>
          <p:nvPr/>
        </p:nvSpPr>
        <p:spPr>
          <a:xfrm>
            <a:off x="1839686" y="5179634"/>
            <a:ext cx="7587343" cy="523220"/>
          </a:xfrm>
          <a:prstGeom prst="rect">
            <a:avLst/>
          </a:prstGeom>
          <a:noFill/>
        </p:spPr>
        <p:txBody>
          <a:bodyPr wrap="square" rtlCol="0">
            <a:spAutoFit/>
          </a:bodyPr>
          <a:lstStyle/>
          <a:p>
            <a:r>
              <a:rPr lang="en-GB" sz="2800" dirty="0"/>
              <a:t>Dementias are caused by more than 100 diseases</a:t>
            </a:r>
          </a:p>
        </p:txBody>
      </p:sp>
    </p:spTree>
    <p:extLst>
      <p:ext uri="{BB962C8B-B14F-4D97-AF65-F5344CB8AC3E}">
        <p14:creationId xmlns:p14="http://schemas.microsoft.com/office/powerpoint/2010/main" val="26483970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sp useBgFill="1">
        <p:nvSpPr>
          <p:cNvPr id="65" name="Rectangle 64">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8"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9"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2"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7"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9"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23"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9604FA-2BDD-77AC-3049-C338B69537A6}"/>
              </a:ext>
            </a:extLst>
          </p:cNvPr>
          <p:cNvSpPr>
            <a:spLocks noGrp="1"/>
          </p:cNvSpPr>
          <p:nvPr>
            <p:ph type="title"/>
          </p:nvPr>
        </p:nvSpPr>
        <p:spPr>
          <a:xfrm>
            <a:off x="1677876" y="939801"/>
            <a:ext cx="5193846" cy="3751261"/>
          </a:xfrm>
        </p:spPr>
        <p:txBody>
          <a:bodyPr vert="horz" lIns="91440" tIns="45720" rIns="91440" bIns="45720" rtlCol="0" anchor="ctr">
            <a:normAutofit/>
          </a:bodyPr>
          <a:lstStyle/>
          <a:p>
            <a:pPr algn="r"/>
            <a:r>
              <a:rPr lang="en-US" sz="5400" dirty="0"/>
              <a:t>Sample:</a:t>
            </a:r>
            <a:br>
              <a:rPr lang="en-US" sz="5400" dirty="0"/>
            </a:br>
            <a:r>
              <a:rPr lang="en-US" sz="5400" cap="none" dirty="0"/>
              <a:t>PWD and depression (n. 12)</a:t>
            </a:r>
            <a:endParaRPr lang="en-US" sz="5400" dirty="0"/>
          </a:p>
        </p:txBody>
      </p:sp>
      <p:cxnSp>
        <p:nvCxnSpPr>
          <p:cNvPr id="125" name="Straight Connector 124">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2F21E40F-A6BB-B015-9C1F-CE61940EFB50}"/>
              </a:ext>
            </a:extLst>
          </p:cNvPr>
          <p:cNvSpPr txBox="1"/>
          <p:nvPr/>
        </p:nvSpPr>
        <p:spPr>
          <a:xfrm>
            <a:off x="7487561" y="1468438"/>
            <a:ext cx="4290101" cy="4524315"/>
          </a:xfrm>
          <a:prstGeom prst="rect">
            <a:avLst/>
          </a:prstGeom>
          <a:noFill/>
        </p:spPr>
        <p:txBody>
          <a:bodyPr wrap="square" rtlCol="0">
            <a:spAutoFit/>
          </a:bodyPr>
          <a:lstStyle/>
          <a:p>
            <a:pPr marL="457200" indent="-457200">
              <a:buFont typeface="+mj-lt"/>
              <a:buAutoNum type="alphaLcParenR"/>
            </a:pPr>
            <a:r>
              <a:rPr lang="en-GB" sz="2400" dirty="0"/>
              <a:t>Provide evidence of formal diagnosis of dementia</a:t>
            </a:r>
          </a:p>
          <a:p>
            <a:pPr marL="457200" indent="-457200">
              <a:buFont typeface="+mj-lt"/>
              <a:buAutoNum type="alphaLcParenR"/>
            </a:pPr>
            <a:r>
              <a:rPr lang="en-GB" sz="2400" dirty="0"/>
              <a:t>Have mild dementia (CDR-SOB score 3-9)</a:t>
            </a:r>
          </a:p>
          <a:p>
            <a:pPr marL="457200" indent="-457200">
              <a:buFont typeface="+mj-lt"/>
              <a:buAutoNum type="alphaLcParenR"/>
            </a:pPr>
            <a:r>
              <a:rPr lang="en-GB" sz="2400" dirty="0"/>
              <a:t>Be able to engage in therapy</a:t>
            </a:r>
          </a:p>
          <a:p>
            <a:pPr marL="457200" indent="-457200">
              <a:buFont typeface="+mj-lt"/>
              <a:buAutoNum type="alphaLcParenR"/>
            </a:pPr>
            <a:r>
              <a:rPr lang="en-GB" sz="2400" dirty="0"/>
              <a:t>Have mild depression (GDS score 10–19) and/or anxiety (NPI-A score ≥ 4)</a:t>
            </a:r>
          </a:p>
          <a:p>
            <a:pPr marL="457200" indent="-457200">
              <a:buFont typeface="+mj-lt"/>
              <a:buAutoNum type="alphaLcParenR"/>
            </a:pPr>
            <a:r>
              <a:rPr lang="en-GB" sz="2400" dirty="0"/>
              <a:t>Psychopharmacological treatment = during the investigation</a:t>
            </a:r>
          </a:p>
          <a:p>
            <a:pPr marL="457200" indent="-457200">
              <a:buFont typeface="+mj-lt"/>
              <a:buAutoNum type="alphaLcParenR"/>
            </a:pPr>
            <a:r>
              <a:rPr lang="en-GB" sz="2400" dirty="0"/>
              <a:t>live in the community</a:t>
            </a:r>
          </a:p>
        </p:txBody>
      </p:sp>
      <p:sp>
        <p:nvSpPr>
          <p:cNvPr id="64" name="CasellaDiTesto 63">
            <a:extLst>
              <a:ext uri="{FF2B5EF4-FFF2-40B4-BE49-F238E27FC236}">
                <a16:creationId xmlns:a16="http://schemas.microsoft.com/office/drawing/2014/main" id="{0D5DA9F0-CE6B-4EC6-DAAB-81F63356C158}"/>
              </a:ext>
            </a:extLst>
          </p:cNvPr>
          <p:cNvSpPr txBox="1"/>
          <p:nvPr/>
        </p:nvSpPr>
        <p:spPr>
          <a:xfrm>
            <a:off x="7487561" y="722312"/>
            <a:ext cx="4109126" cy="461665"/>
          </a:xfrm>
          <a:prstGeom prst="rect">
            <a:avLst/>
          </a:prstGeom>
          <a:noFill/>
        </p:spPr>
        <p:txBody>
          <a:bodyPr wrap="square" rtlCol="0">
            <a:spAutoFit/>
          </a:bodyPr>
          <a:lstStyle/>
          <a:p>
            <a:r>
              <a:rPr lang="en-GB" sz="2400" b="1" dirty="0"/>
              <a:t>INCLUSION CRITERIA</a:t>
            </a:r>
          </a:p>
        </p:txBody>
      </p:sp>
    </p:spTree>
    <p:extLst>
      <p:ext uri="{BB962C8B-B14F-4D97-AF65-F5344CB8AC3E}">
        <p14:creationId xmlns:p14="http://schemas.microsoft.com/office/powerpoint/2010/main" val="721521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a16="http://schemas.microsoft.com/office/drawing/2014/main" xmlns="">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a16="http://schemas.microsoft.com/office/drawing/2014/main" xmlns="" w="9525">
                  <a:solidFill>
                    <a:srgbClr val="000000"/>
                  </a:solidFill>
                  <a:miter lim="800000"/>
                  <a:headEnd/>
                  <a:tailEnd/>
                </a14:hiddenLine>
              </a:ext>
            </a:extLst>
          </p:spPr>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a16="http://schemas.microsoft.com/office/drawing/2014/main" xmlns="" w="9525">
                  <a:solidFill>
                    <a:srgbClr val="000000"/>
                  </a:solidFill>
                  <a:round/>
                  <a:headEnd/>
                  <a:tailEnd/>
                </a14:hiddenLine>
              </a:ext>
            </a:extLst>
          </p:spPr>
        </p:sp>
      </p:grpSp>
      <p:sp useBgFill="1">
        <p:nvSpPr>
          <p:cNvPr id="65" name="Rectangle 64">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8"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69"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0"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1"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72"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3"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4"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5"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6"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7"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8"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79"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0"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1"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2"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3"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4"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5"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6"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7"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8"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89"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0"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1"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2"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3"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4"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5"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6"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97"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8"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99"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0"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1"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2"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3"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4"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5"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6"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7"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08"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miter lim="800000"/>
                  <a:headEnd/>
                  <a:tailEnd/>
                </a14:hiddenLine>
              </a:ext>
            </a:extLst>
          </p:spPr>
        </p:sp>
        <p:sp>
          <p:nvSpPr>
            <p:cNvPr id="109"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0"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1"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2"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3"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4"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5"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6"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7"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8"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19"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0"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sp>
          <p:nvSpPr>
            <p:cNvPr id="121"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p14="http://schemas.microsoft.com/office/powerpoint/2010/main" xmlns:a16="http://schemas.microsoft.com/office/drawing/2014/main" xmlns="" w="9525">
                  <a:solidFill>
                    <a:srgbClr val="000000"/>
                  </a:solidFill>
                  <a:round/>
                  <a:headEnd/>
                  <a:tailEnd/>
                </a14:hiddenLine>
              </a:ext>
            </a:extLst>
          </p:spPr>
        </p:sp>
      </p:grpSp>
      <p:pic>
        <p:nvPicPr>
          <p:cNvPr id="123"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a14="http://schemas.microsoft.com/office/drawing/2010/main" xmlns:p14="http://schemas.microsoft.com/office/powerpoint/2010/main" xmlns:a16="http://schemas.microsoft.com/office/drawing/2014/main" xmlns="">
                <a:solidFill>
                  <a:srgbClr val="FFFFFF"/>
                </a:solidFill>
              </a14:hiddenFill>
            </a:ext>
          </a:extLst>
        </p:spPr>
      </p:pic>
      <p:sp>
        <p:nvSpPr>
          <p:cNvPr id="2" name="Titolo 1">
            <a:extLst>
              <a:ext uri="{FF2B5EF4-FFF2-40B4-BE49-F238E27FC236}">
                <a16:creationId xmlns:a16="http://schemas.microsoft.com/office/drawing/2014/main" id="{2F9604FA-2BDD-77AC-3049-C338B69537A6}"/>
              </a:ext>
            </a:extLst>
          </p:cNvPr>
          <p:cNvSpPr>
            <a:spLocks noGrp="1"/>
          </p:cNvSpPr>
          <p:nvPr>
            <p:ph type="title"/>
          </p:nvPr>
        </p:nvSpPr>
        <p:spPr>
          <a:xfrm>
            <a:off x="1677876" y="939801"/>
            <a:ext cx="5193846" cy="3751261"/>
          </a:xfrm>
        </p:spPr>
        <p:txBody>
          <a:bodyPr vert="horz" lIns="91440" tIns="45720" rIns="91440" bIns="45720" rtlCol="0" anchor="ctr">
            <a:normAutofit/>
          </a:bodyPr>
          <a:lstStyle/>
          <a:p>
            <a:pPr algn="r"/>
            <a:r>
              <a:rPr lang="en-US" sz="5400" dirty="0"/>
              <a:t>Sample:</a:t>
            </a:r>
            <a:br>
              <a:rPr lang="en-US" sz="5400" dirty="0"/>
            </a:br>
            <a:r>
              <a:rPr lang="en-US" sz="5400" cap="none" dirty="0"/>
              <a:t>PWD and depression (n. 12)</a:t>
            </a:r>
            <a:endParaRPr lang="en-US" sz="5400" dirty="0"/>
          </a:p>
        </p:txBody>
      </p:sp>
      <p:cxnSp>
        <p:nvCxnSpPr>
          <p:cNvPr id="125" name="Straight Connector 124">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2F21E40F-A6BB-B015-9C1F-CE61940EFB50}"/>
              </a:ext>
            </a:extLst>
          </p:cNvPr>
          <p:cNvSpPr txBox="1"/>
          <p:nvPr/>
        </p:nvSpPr>
        <p:spPr>
          <a:xfrm>
            <a:off x="7420886" y="1155730"/>
            <a:ext cx="4290101" cy="4893647"/>
          </a:xfrm>
          <a:prstGeom prst="rect">
            <a:avLst/>
          </a:prstGeom>
          <a:noFill/>
        </p:spPr>
        <p:txBody>
          <a:bodyPr wrap="square" rtlCol="0">
            <a:spAutoFit/>
          </a:bodyPr>
          <a:lstStyle/>
          <a:p>
            <a:pPr marL="457200" indent="-457200">
              <a:buFont typeface="+mj-lt"/>
              <a:buAutoNum type="alphaLcParenR"/>
            </a:pPr>
            <a:r>
              <a:rPr lang="en-GB" sz="2400" dirty="0"/>
              <a:t>dementia at a moderate–severe stage (CDR-SOB score 9.5-18)</a:t>
            </a:r>
          </a:p>
          <a:p>
            <a:pPr marL="457200" indent="-457200">
              <a:buFont typeface="+mj-lt"/>
              <a:buAutoNum type="alphaLcParenR"/>
            </a:pPr>
            <a:r>
              <a:rPr lang="en-GB" sz="2400" dirty="0"/>
              <a:t>Challenging behaviours, delusions, or psychotic symptoms or major depression (GDS score 20–30) </a:t>
            </a:r>
          </a:p>
          <a:p>
            <a:pPr marL="457200" indent="-457200">
              <a:buFont typeface="+mj-lt"/>
              <a:buAutoNum type="alphaLcParenR"/>
            </a:pPr>
            <a:r>
              <a:rPr lang="en-GB" sz="2400" dirty="0"/>
              <a:t>High risk/safeguarding issues</a:t>
            </a:r>
          </a:p>
          <a:p>
            <a:pPr marL="457200" indent="-457200">
              <a:buFont typeface="+mj-lt"/>
              <a:buAutoNum type="alphaLcParenR"/>
            </a:pPr>
            <a:r>
              <a:rPr lang="en-GB" sz="2400" dirty="0"/>
              <a:t>Parallel therapy on same TC</a:t>
            </a:r>
          </a:p>
          <a:p>
            <a:pPr marL="457200" indent="-457200">
              <a:buFont typeface="+mj-lt"/>
              <a:buAutoNum type="alphaLcParenR"/>
            </a:pPr>
            <a:r>
              <a:rPr lang="en-GB" sz="2400" dirty="0"/>
              <a:t>Variation in psych drugs</a:t>
            </a:r>
          </a:p>
          <a:p>
            <a:pPr marL="457200" indent="-457200">
              <a:buFont typeface="+mj-lt"/>
              <a:buAutoNum type="alphaLcParenR"/>
            </a:pPr>
            <a:r>
              <a:rPr lang="en-GB" sz="2400" dirty="0"/>
              <a:t>admission to hospital or residential care</a:t>
            </a:r>
          </a:p>
        </p:txBody>
      </p:sp>
      <p:sp>
        <p:nvSpPr>
          <p:cNvPr id="122" name="CasellaDiTesto 121">
            <a:extLst>
              <a:ext uri="{FF2B5EF4-FFF2-40B4-BE49-F238E27FC236}">
                <a16:creationId xmlns:a16="http://schemas.microsoft.com/office/drawing/2014/main" id="{A54357A5-7C5F-73EE-75D0-35AE35F4291A}"/>
              </a:ext>
            </a:extLst>
          </p:cNvPr>
          <p:cNvSpPr txBox="1"/>
          <p:nvPr/>
        </p:nvSpPr>
        <p:spPr>
          <a:xfrm>
            <a:off x="7420886" y="636588"/>
            <a:ext cx="4109126" cy="461665"/>
          </a:xfrm>
          <a:prstGeom prst="rect">
            <a:avLst/>
          </a:prstGeom>
          <a:noFill/>
        </p:spPr>
        <p:txBody>
          <a:bodyPr wrap="square" rtlCol="0">
            <a:spAutoFit/>
          </a:bodyPr>
          <a:lstStyle/>
          <a:p>
            <a:r>
              <a:rPr lang="en-GB" sz="2400" b="1" dirty="0"/>
              <a:t>EXCLUSION CRITERIA</a:t>
            </a:r>
          </a:p>
        </p:txBody>
      </p:sp>
    </p:spTree>
    <p:extLst>
      <p:ext uri="{BB962C8B-B14F-4D97-AF65-F5344CB8AC3E}">
        <p14:creationId xmlns:p14="http://schemas.microsoft.com/office/powerpoint/2010/main" val="540440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9ACD3AF8-B16E-4174-8C1A-41F683C4AF8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6="http://schemas.microsoft.com/office/drawing/2014/main"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FF5EAD09-B81D-415F-8BCF-73C81AE05F2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0" name="Rectangle 5">
              <a:extLst>
                <a:ext uri="{FF2B5EF4-FFF2-40B4-BE49-F238E27FC236}">
                  <a16:creationId xmlns:a16="http://schemas.microsoft.com/office/drawing/2014/main" id="{CFB79010-8ED4-49EF-AFD2-F4D8C80B69B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1" name="Freeform 6">
              <a:extLst>
                <a:ext uri="{FF2B5EF4-FFF2-40B4-BE49-F238E27FC236}">
                  <a16:creationId xmlns:a16="http://schemas.microsoft.com/office/drawing/2014/main" id="{4649B869-006E-42B5-9DDC-21049B130E0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2" name="Freeform 7">
              <a:extLst>
                <a:ext uri="{FF2B5EF4-FFF2-40B4-BE49-F238E27FC236}">
                  <a16:creationId xmlns:a16="http://schemas.microsoft.com/office/drawing/2014/main" id="{443096BD-333F-48B6-8220-D1F9793E40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3" name="Rectangle 8">
              <a:extLst>
                <a:ext uri="{FF2B5EF4-FFF2-40B4-BE49-F238E27FC236}">
                  <a16:creationId xmlns:a16="http://schemas.microsoft.com/office/drawing/2014/main" id="{1A45BB9A-7E84-4B9B-923A-270A97F8524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14" name="Freeform 9">
              <a:extLst>
                <a:ext uri="{FF2B5EF4-FFF2-40B4-BE49-F238E27FC236}">
                  <a16:creationId xmlns:a16="http://schemas.microsoft.com/office/drawing/2014/main" id="{D7D7C768-2F76-4DE2-A807-1B9FFF816C2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5" name="Freeform 10">
              <a:extLst>
                <a:ext uri="{FF2B5EF4-FFF2-40B4-BE49-F238E27FC236}">
                  <a16:creationId xmlns:a16="http://schemas.microsoft.com/office/drawing/2014/main" id="{1870B32E-EE42-470E-B543-CA55AEC8C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6" name="Freeform 11">
              <a:extLst>
                <a:ext uri="{FF2B5EF4-FFF2-40B4-BE49-F238E27FC236}">
                  <a16:creationId xmlns:a16="http://schemas.microsoft.com/office/drawing/2014/main" id="{EEF09120-11AA-4DB5-98A8-EC4923002C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7" name="Freeform 12">
              <a:extLst>
                <a:ext uri="{FF2B5EF4-FFF2-40B4-BE49-F238E27FC236}">
                  <a16:creationId xmlns:a16="http://schemas.microsoft.com/office/drawing/2014/main" id="{39CC463D-589C-461C-A234-0460EB06B88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8" name="Freeform 13">
              <a:extLst>
                <a:ext uri="{FF2B5EF4-FFF2-40B4-BE49-F238E27FC236}">
                  <a16:creationId xmlns:a16="http://schemas.microsoft.com/office/drawing/2014/main" id="{B6516153-269A-421E-A021-CB3F3C5E1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19" name="Freeform 14">
              <a:extLst>
                <a:ext uri="{FF2B5EF4-FFF2-40B4-BE49-F238E27FC236}">
                  <a16:creationId xmlns:a16="http://schemas.microsoft.com/office/drawing/2014/main" id="{45E14300-6C4A-4F77-915F-F3B25B0237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0" name="Freeform 15">
              <a:extLst>
                <a:ext uri="{FF2B5EF4-FFF2-40B4-BE49-F238E27FC236}">
                  <a16:creationId xmlns:a16="http://schemas.microsoft.com/office/drawing/2014/main" id="{993E312A-E6A6-4B52-ADE6-618ADC89BA6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1" name="Freeform 16">
              <a:extLst>
                <a:ext uri="{FF2B5EF4-FFF2-40B4-BE49-F238E27FC236}">
                  <a16:creationId xmlns:a16="http://schemas.microsoft.com/office/drawing/2014/main" id="{2F0F3026-2480-472B-8C52-36812C81EF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2" name="Freeform 17">
              <a:extLst>
                <a:ext uri="{FF2B5EF4-FFF2-40B4-BE49-F238E27FC236}">
                  <a16:creationId xmlns:a16="http://schemas.microsoft.com/office/drawing/2014/main" id="{34E1C992-559D-4827-9F30-31A3CA7A2B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3" name="Freeform 18">
              <a:extLst>
                <a:ext uri="{FF2B5EF4-FFF2-40B4-BE49-F238E27FC236}">
                  <a16:creationId xmlns:a16="http://schemas.microsoft.com/office/drawing/2014/main" id="{D9F2FB98-F443-498F-AAD9-6945825681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4" name="Freeform 19">
              <a:extLst>
                <a:ext uri="{FF2B5EF4-FFF2-40B4-BE49-F238E27FC236}">
                  <a16:creationId xmlns:a16="http://schemas.microsoft.com/office/drawing/2014/main" id="{75DBF6EC-ED50-43E4-8A8B-64CE86A88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5" name="Freeform 20">
              <a:extLst>
                <a:ext uri="{FF2B5EF4-FFF2-40B4-BE49-F238E27FC236}">
                  <a16:creationId xmlns:a16="http://schemas.microsoft.com/office/drawing/2014/main" id="{FD854F40-AC43-4F21-9C62-2CE35CFD2B1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6" name="Freeform 21">
              <a:extLst>
                <a:ext uri="{FF2B5EF4-FFF2-40B4-BE49-F238E27FC236}">
                  <a16:creationId xmlns:a16="http://schemas.microsoft.com/office/drawing/2014/main" id="{62CCB560-494A-4F74-9DE4-068806A893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7" name="Freeform 22">
              <a:extLst>
                <a:ext uri="{FF2B5EF4-FFF2-40B4-BE49-F238E27FC236}">
                  <a16:creationId xmlns:a16="http://schemas.microsoft.com/office/drawing/2014/main" id="{6F9A05F2-B5D2-4D8A-9A78-14E45C13FE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8" name="Freeform 23">
              <a:extLst>
                <a:ext uri="{FF2B5EF4-FFF2-40B4-BE49-F238E27FC236}">
                  <a16:creationId xmlns:a16="http://schemas.microsoft.com/office/drawing/2014/main" id="{A6373189-19BB-4BEC-84A3-432253E05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29" name="Freeform 24">
              <a:extLst>
                <a:ext uri="{FF2B5EF4-FFF2-40B4-BE49-F238E27FC236}">
                  <a16:creationId xmlns:a16="http://schemas.microsoft.com/office/drawing/2014/main" id="{71AB3122-947A-44DB-B190-A2601C6C95C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0" name="Freeform 25">
              <a:extLst>
                <a:ext uri="{FF2B5EF4-FFF2-40B4-BE49-F238E27FC236}">
                  <a16:creationId xmlns:a16="http://schemas.microsoft.com/office/drawing/2014/main" id="{74B4109D-3AFC-4D44-87B1-0CDED3E63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1" name="Freeform 26">
              <a:extLst>
                <a:ext uri="{FF2B5EF4-FFF2-40B4-BE49-F238E27FC236}">
                  <a16:creationId xmlns:a16="http://schemas.microsoft.com/office/drawing/2014/main" id="{44AAD39F-F7C9-4D00-95E0-0465B4E8588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2" name="Freeform 27">
              <a:extLst>
                <a:ext uri="{FF2B5EF4-FFF2-40B4-BE49-F238E27FC236}">
                  <a16:creationId xmlns:a16="http://schemas.microsoft.com/office/drawing/2014/main" id="{C1DCAB8D-6EF6-4A84-8D0C-AA9226DEC9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3" name="Freeform 28">
              <a:extLst>
                <a:ext uri="{FF2B5EF4-FFF2-40B4-BE49-F238E27FC236}">
                  <a16:creationId xmlns:a16="http://schemas.microsoft.com/office/drawing/2014/main" id="{C407F97F-83CF-4703-B9E0-6335530E32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4" name="Freeform 29">
              <a:extLst>
                <a:ext uri="{FF2B5EF4-FFF2-40B4-BE49-F238E27FC236}">
                  <a16:creationId xmlns:a16="http://schemas.microsoft.com/office/drawing/2014/main" id="{0D8D2363-5D84-4CFF-89AA-3C93C859DB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5" name="Freeform 30">
              <a:extLst>
                <a:ext uri="{FF2B5EF4-FFF2-40B4-BE49-F238E27FC236}">
                  <a16:creationId xmlns:a16="http://schemas.microsoft.com/office/drawing/2014/main" id="{0435A35C-AC99-4E12-8CB0-9C640DAA945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6" name="Freeform 31">
              <a:extLst>
                <a:ext uri="{FF2B5EF4-FFF2-40B4-BE49-F238E27FC236}">
                  <a16:creationId xmlns:a16="http://schemas.microsoft.com/office/drawing/2014/main" id="{F20392CF-2256-4527-836B-2E6F88596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7" name="Freeform 32">
              <a:extLst>
                <a:ext uri="{FF2B5EF4-FFF2-40B4-BE49-F238E27FC236}">
                  <a16:creationId xmlns:a16="http://schemas.microsoft.com/office/drawing/2014/main" id="{C52C3AD3-122C-4010-9C55-B0247F8CCA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38" name="Rectangle 33">
              <a:extLst>
                <a:ext uri="{FF2B5EF4-FFF2-40B4-BE49-F238E27FC236}">
                  <a16:creationId xmlns:a16="http://schemas.microsoft.com/office/drawing/2014/main" id="{EFCB53ED-09C0-4AD7-9BBC-366833D5FE0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39" name="Freeform 34">
              <a:extLst>
                <a:ext uri="{FF2B5EF4-FFF2-40B4-BE49-F238E27FC236}">
                  <a16:creationId xmlns:a16="http://schemas.microsoft.com/office/drawing/2014/main" id="{6F309F52-BFCF-47D9-8089-BC049540DB4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0" name="Freeform 35">
              <a:extLst>
                <a:ext uri="{FF2B5EF4-FFF2-40B4-BE49-F238E27FC236}">
                  <a16:creationId xmlns:a16="http://schemas.microsoft.com/office/drawing/2014/main" id="{5F9AE85F-C7AA-4761-B468-2E100829B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1" name="Freeform 36">
              <a:extLst>
                <a:ext uri="{FF2B5EF4-FFF2-40B4-BE49-F238E27FC236}">
                  <a16:creationId xmlns:a16="http://schemas.microsoft.com/office/drawing/2014/main" id="{2C81C778-91E5-4AE9-AACB-8566E7A28B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2" name="Freeform 37">
              <a:extLst>
                <a:ext uri="{FF2B5EF4-FFF2-40B4-BE49-F238E27FC236}">
                  <a16:creationId xmlns:a16="http://schemas.microsoft.com/office/drawing/2014/main" id="{6C56E0B4-58A0-4B2B-BD56-54121BB8DBB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3" name="Freeform 38">
              <a:extLst>
                <a:ext uri="{FF2B5EF4-FFF2-40B4-BE49-F238E27FC236}">
                  <a16:creationId xmlns:a16="http://schemas.microsoft.com/office/drawing/2014/main" id="{88A29CFE-13A6-4509-946F-5C074F856E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4" name="Freeform 39">
              <a:extLst>
                <a:ext uri="{FF2B5EF4-FFF2-40B4-BE49-F238E27FC236}">
                  <a16:creationId xmlns:a16="http://schemas.microsoft.com/office/drawing/2014/main" id="{00235A0A-018B-4499-AC16-AF83457BF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5" name="Freeform 40">
              <a:extLst>
                <a:ext uri="{FF2B5EF4-FFF2-40B4-BE49-F238E27FC236}">
                  <a16:creationId xmlns:a16="http://schemas.microsoft.com/office/drawing/2014/main" id="{861DF9B7-50DC-4EBE-8B23-97FE92DBBB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6" name="Freeform 41">
              <a:extLst>
                <a:ext uri="{FF2B5EF4-FFF2-40B4-BE49-F238E27FC236}">
                  <a16:creationId xmlns:a16="http://schemas.microsoft.com/office/drawing/2014/main" id="{69673907-73D7-4729-A911-9BD078EC2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7" name="Freeform 42">
              <a:extLst>
                <a:ext uri="{FF2B5EF4-FFF2-40B4-BE49-F238E27FC236}">
                  <a16:creationId xmlns:a16="http://schemas.microsoft.com/office/drawing/2014/main" id="{4DC844D3-8053-4EE7-A286-50157B6FD86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8" name="Freeform 43">
              <a:extLst>
                <a:ext uri="{FF2B5EF4-FFF2-40B4-BE49-F238E27FC236}">
                  <a16:creationId xmlns:a16="http://schemas.microsoft.com/office/drawing/2014/main" id="{D67575A0-A45A-4773-874C-16370E367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49" name="Freeform 44">
              <a:extLst>
                <a:ext uri="{FF2B5EF4-FFF2-40B4-BE49-F238E27FC236}">
                  <a16:creationId xmlns:a16="http://schemas.microsoft.com/office/drawing/2014/main" id="{4327252B-B62B-4DE0-A924-B7F6E40AD96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0" name="Rectangle 45">
              <a:extLst>
                <a:ext uri="{FF2B5EF4-FFF2-40B4-BE49-F238E27FC236}">
                  <a16:creationId xmlns:a16="http://schemas.microsoft.com/office/drawing/2014/main" id="{778BC6A7-AC19-497B-A7C6-E447B2EBDAB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a14="http://schemas.microsoft.com/office/drawing/2010/main" w="9525">
                  <a:solidFill>
                    <a:srgbClr val="000000"/>
                  </a:solidFill>
                  <a:miter lim="800000"/>
                  <a:headEnd/>
                  <a:tailEnd/>
                </a14:hiddenLine>
              </a:ext>
            </a:extLst>
          </p:spPr>
        </p:sp>
        <p:sp>
          <p:nvSpPr>
            <p:cNvPr id="51" name="Freeform 46">
              <a:extLst>
                <a:ext uri="{FF2B5EF4-FFF2-40B4-BE49-F238E27FC236}">
                  <a16:creationId xmlns:a16="http://schemas.microsoft.com/office/drawing/2014/main" id="{4E79A87B-BF1F-437A-9FED-BE93025E5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2" name="Freeform 47">
              <a:extLst>
                <a:ext uri="{FF2B5EF4-FFF2-40B4-BE49-F238E27FC236}">
                  <a16:creationId xmlns:a16="http://schemas.microsoft.com/office/drawing/2014/main" id="{DFAAF3CC-B4E0-45C8-AC2D-EF0D6D823D1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3" name="Freeform 48">
              <a:extLst>
                <a:ext uri="{FF2B5EF4-FFF2-40B4-BE49-F238E27FC236}">
                  <a16:creationId xmlns:a16="http://schemas.microsoft.com/office/drawing/2014/main" id="{A5A12C87-1E4A-4664-B2F4-A1C8B656F9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4" name="Freeform 49">
              <a:extLst>
                <a:ext uri="{FF2B5EF4-FFF2-40B4-BE49-F238E27FC236}">
                  <a16:creationId xmlns:a16="http://schemas.microsoft.com/office/drawing/2014/main" id="{B3AF8230-4630-4505-ADDB-16A9B6B3772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5" name="Freeform 50">
              <a:extLst>
                <a:ext uri="{FF2B5EF4-FFF2-40B4-BE49-F238E27FC236}">
                  <a16:creationId xmlns:a16="http://schemas.microsoft.com/office/drawing/2014/main" id="{33F93F6D-724D-42F3-AF1D-3081EAB5D1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6" name="Freeform 51">
              <a:extLst>
                <a:ext uri="{FF2B5EF4-FFF2-40B4-BE49-F238E27FC236}">
                  <a16:creationId xmlns:a16="http://schemas.microsoft.com/office/drawing/2014/main" id="{F5DD7A8F-FB67-4E79-80DB-0FAF3A0989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7" name="Freeform 52">
              <a:extLst>
                <a:ext uri="{FF2B5EF4-FFF2-40B4-BE49-F238E27FC236}">
                  <a16:creationId xmlns:a16="http://schemas.microsoft.com/office/drawing/2014/main" id="{7B140A84-E89E-4A80-9DF8-7BCA45F908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8" name="Freeform 53">
              <a:extLst>
                <a:ext uri="{FF2B5EF4-FFF2-40B4-BE49-F238E27FC236}">
                  <a16:creationId xmlns:a16="http://schemas.microsoft.com/office/drawing/2014/main" id="{279E1D6A-EFE2-44C6-A5BF-DFADF0DC91D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59" name="Freeform 54">
              <a:extLst>
                <a:ext uri="{FF2B5EF4-FFF2-40B4-BE49-F238E27FC236}">
                  <a16:creationId xmlns:a16="http://schemas.microsoft.com/office/drawing/2014/main" id="{C9FA2204-561F-4ABB-988C-03053820F1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0" name="Freeform 55">
              <a:extLst>
                <a:ext uri="{FF2B5EF4-FFF2-40B4-BE49-F238E27FC236}">
                  <a16:creationId xmlns:a16="http://schemas.microsoft.com/office/drawing/2014/main" id="{8BD7D04E-AC0A-424F-BC40-28842DAF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1" name="Freeform 56">
              <a:extLst>
                <a:ext uri="{FF2B5EF4-FFF2-40B4-BE49-F238E27FC236}">
                  <a16:creationId xmlns:a16="http://schemas.microsoft.com/office/drawing/2014/main" id="{32B616A2-FE09-47DD-B58C-12EE58B7CA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2" name="Freeform 57">
              <a:extLst>
                <a:ext uri="{FF2B5EF4-FFF2-40B4-BE49-F238E27FC236}">
                  <a16:creationId xmlns:a16="http://schemas.microsoft.com/office/drawing/2014/main" id="{08C5EAF5-6064-484E-BA05-80D09D84EA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sp>
          <p:nvSpPr>
            <p:cNvPr id="63" name="Freeform 58">
              <a:extLst>
                <a:ext uri="{FF2B5EF4-FFF2-40B4-BE49-F238E27FC236}">
                  <a16:creationId xmlns:a16="http://schemas.microsoft.com/office/drawing/2014/main" id="{F11D90DF-D275-4725-884C-77E5E01D89B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a14="http://schemas.microsoft.com/office/drawing/2010/main" w="9525">
                  <a:solidFill>
                    <a:srgbClr val="000000"/>
                  </a:solidFill>
                  <a:round/>
                  <a:headEnd/>
                  <a:tailEnd/>
                </a14:hiddenLine>
              </a:ext>
            </a:extLst>
          </p:spPr>
        </p:sp>
      </p:grpSp>
      <p:sp useBgFill="1">
        <p:nvSpPr>
          <p:cNvPr id="65" name="Rectangle 64">
            <a:extLst>
              <a:ext uri="{FF2B5EF4-FFF2-40B4-BE49-F238E27FC236}">
                <a16:creationId xmlns:a16="http://schemas.microsoft.com/office/drawing/2014/main" id="{B7D4B16D-600A-41A1-8B1B-3727C56C0C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DE7C35E0-BD19-4AFC-81BF-7A7507E9C9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60000"/>
            </a:schemeClr>
          </a:solidFill>
          <a:effectLst/>
        </p:grpSpPr>
        <p:sp>
          <p:nvSpPr>
            <p:cNvPr id="68" name="Rectangle 5">
              <a:extLst>
                <a:ext uri="{FF2B5EF4-FFF2-40B4-BE49-F238E27FC236}">
                  <a16:creationId xmlns:a16="http://schemas.microsoft.com/office/drawing/2014/main" id="{1E08D20A-3975-4596-85C6-D4679958628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69" name="Freeform 6">
              <a:extLst>
                <a:ext uri="{FF2B5EF4-FFF2-40B4-BE49-F238E27FC236}">
                  <a16:creationId xmlns:a16="http://schemas.microsoft.com/office/drawing/2014/main" id="{630A9349-BFE4-4720-A229-98DCD3B69F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0" name="Freeform 7">
              <a:extLst>
                <a:ext uri="{FF2B5EF4-FFF2-40B4-BE49-F238E27FC236}">
                  <a16:creationId xmlns:a16="http://schemas.microsoft.com/office/drawing/2014/main" id="{28487744-BBC9-4D40-85B3-0D45003C33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1" name="Rectangle 8">
              <a:extLst>
                <a:ext uri="{FF2B5EF4-FFF2-40B4-BE49-F238E27FC236}">
                  <a16:creationId xmlns:a16="http://schemas.microsoft.com/office/drawing/2014/main" id="{FAD6EF4D-97BD-46B4-9B5B-CD70971DD5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72" name="Freeform 9">
              <a:extLst>
                <a:ext uri="{FF2B5EF4-FFF2-40B4-BE49-F238E27FC236}">
                  <a16:creationId xmlns:a16="http://schemas.microsoft.com/office/drawing/2014/main" id="{210DCC42-11D2-4162-B47A-869B3F66948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3" name="Freeform 10">
              <a:extLst>
                <a:ext uri="{FF2B5EF4-FFF2-40B4-BE49-F238E27FC236}">
                  <a16:creationId xmlns:a16="http://schemas.microsoft.com/office/drawing/2014/main" id="{DE4880D6-6ECE-4F1B-B474-FE3940D04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4" name="Freeform 11">
              <a:extLst>
                <a:ext uri="{FF2B5EF4-FFF2-40B4-BE49-F238E27FC236}">
                  <a16:creationId xmlns:a16="http://schemas.microsoft.com/office/drawing/2014/main" id="{A1A39307-F675-49D2-9E45-28DA2AB5C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5" name="Freeform 12">
              <a:extLst>
                <a:ext uri="{FF2B5EF4-FFF2-40B4-BE49-F238E27FC236}">
                  <a16:creationId xmlns:a16="http://schemas.microsoft.com/office/drawing/2014/main" id="{AC5E23C5-C5D6-4BC3-9531-C0B2D7D29F9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6" name="Freeform 13">
              <a:extLst>
                <a:ext uri="{FF2B5EF4-FFF2-40B4-BE49-F238E27FC236}">
                  <a16:creationId xmlns:a16="http://schemas.microsoft.com/office/drawing/2014/main" id="{4D3FC0A7-9672-4B19-8D54-71C3B39F7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7" name="Freeform 14">
              <a:extLst>
                <a:ext uri="{FF2B5EF4-FFF2-40B4-BE49-F238E27FC236}">
                  <a16:creationId xmlns:a16="http://schemas.microsoft.com/office/drawing/2014/main" id="{9911D04C-3FFB-4D1E-8F59-5C02692E3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8" name="Freeform 15">
              <a:extLst>
                <a:ext uri="{FF2B5EF4-FFF2-40B4-BE49-F238E27FC236}">
                  <a16:creationId xmlns:a16="http://schemas.microsoft.com/office/drawing/2014/main" id="{A0178C8F-EF32-4F3D-B022-60A7DE1367B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79" name="Freeform 16">
              <a:extLst>
                <a:ext uri="{FF2B5EF4-FFF2-40B4-BE49-F238E27FC236}">
                  <a16:creationId xmlns:a16="http://schemas.microsoft.com/office/drawing/2014/main" id="{EEB2DD25-DE0D-48CE-8218-E4EF12273A2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0" name="Freeform 17">
              <a:extLst>
                <a:ext uri="{FF2B5EF4-FFF2-40B4-BE49-F238E27FC236}">
                  <a16:creationId xmlns:a16="http://schemas.microsoft.com/office/drawing/2014/main" id="{13C92E55-66CB-48F7-BF28-5D8ED146BB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1" name="Freeform 18">
              <a:extLst>
                <a:ext uri="{FF2B5EF4-FFF2-40B4-BE49-F238E27FC236}">
                  <a16:creationId xmlns:a16="http://schemas.microsoft.com/office/drawing/2014/main" id="{CB0B6C7B-4820-48AB-92AF-896559F009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2" name="Freeform 19">
              <a:extLst>
                <a:ext uri="{FF2B5EF4-FFF2-40B4-BE49-F238E27FC236}">
                  <a16:creationId xmlns:a16="http://schemas.microsoft.com/office/drawing/2014/main" id="{2018EECD-4518-458F-989E-6FCAE5AE0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3" name="Freeform 20">
              <a:extLst>
                <a:ext uri="{FF2B5EF4-FFF2-40B4-BE49-F238E27FC236}">
                  <a16:creationId xmlns:a16="http://schemas.microsoft.com/office/drawing/2014/main" id="{1FB0915F-3C52-468A-87E7-F3EE381DA3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4" name="Freeform 21">
              <a:extLst>
                <a:ext uri="{FF2B5EF4-FFF2-40B4-BE49-F238E27FC236}">
                  <a16:creationId xmlns:a16="http://schemas.microsoft.com/office/drawing/2014/main" id="{7B184771-5A8E-4ED5-9179-24B19F26C3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5" name="Freeform 22">
              <a:extLst>
                <a:ext uri="{FF2B5EF4-FFF2-40B4-BE49-F238E27FC236}">
                  <a16:creationId xmlns:a16="http://schemas.microsoft.com/office/drawing/2014/main" id="{BC5162D1-D64C-4FBA-BE86-11B27A7432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6" name="Freeform 23">
              <a:extLst>
                <a:ext uri="{FF2B5EF4-FFF2-40B4-BE49-F238E27FC236}">
                  <a16:creationId xmlns:a16="http://schemas.microsoft.com/office/drawing/2014/main" id="{9EFF345C-6A58-4123-B2D1-2ED9E36912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7" name="Freeform 24">
              <a:extLst>
                <a:ext uri="{FF2B5EF4-FFF2-40B4-BE49-F238E27FC236}">
                  <a16:creationId xmlns:a16="http://schemas.microsoft.com/office/drawing/2014/main" id="{03CE89F7-AE1C-4370-920E-EE04C4124FF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8" name="Freeform 25">
              <a:extLst>
                <a:ext uri="{FF2B5EF4-FFF2-40B4-BE49-F238E27FC236}">
                  <a16:creationId xmlns:a16="http://schemas.microsoft.com/office/drawing/2014/main" id="{D6E298F6-F99D-49EF-B614-24D2179C23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89" name="Freeform 26">
              <a:extLst>
                <a:ext uri="{FF2B5EF4-FFF2-40B4-BE49-F238E27FC236}">
                  <a16:creationId xmlns:a16="http://schemas.microsoft.com/office/drawing/2014/main" id="{2424FD35-451D-468C-9EB2-8DA350C1247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0" name="Freeform 27">
              <a:extLst>
                <a:ext uri="{FF2B5EF4-FFF2-40B4-BE49-F238E27FC236}">
                  <a16:creationId xmlns:a16="http://schemas.microsoft.com/office/drawing/2014/main" id="{45BC0C6F-B91F-42CC-9046-522FE8223C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1" name="Freeform 28">
              <a:extLst>
                <a:ext uri="{FF2B5EF4-FFF2-40B4-BE49-F238E27FC236}">
                  <a16:creationId xmlns:a16="http://schemas.microsoft.com/office/drawing/2014/main" id="{F88AFBEE-A8B5-4B18-B834-5269F6C13C0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2" name="Freeform 29">
              <a:extLst>
                <a:ext uri="{FF2B5EF4-FFF2-40B4-BE49-F238E27FC236}">
                  <a16:creationId xmlns:a16="http://schemas.microsoft.com/office/drawing/2014/main" id="{64B0F493-EC69-4C85-87D4-287628231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3" name="Freeform 30">
              <a:extLst>
                <a:ext uri="{FF2B5EF4-FFF2-40B4-BE49-F238E27FC236}">
                  <a16:creationId xmlns:a16="http://schemas.microsoft.com/office/drawing/2014/main" id="{09920E7F-979C-40F6-8FB1-791325A4A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4" name="Freeform 31">
              <a:extLst>
                <a:ext uri="{FF2B5EF4-FFF2-40B4-BE49-F238E27FC236}">
                  <a16:creationId xmlns:a16="http://schemas.microsoft.com/office/drawing/2014/main" id="{1387BCC3-D7BF-443E-B18C-87B696E644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5" name="Freeform 32">
              <a:extLst>
                <a:ext uri="{FF2B5EF4-FFF2-40B4-BE49-F238E27FC236}">
                  <a16:creationId xmlns:a16="http://schemas.microsoft.com/office/drawing/2014/main" id="{F1C0670D-9FA2-48D7-AFDB-4438ECC3EE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6" name="Rectangle 33">
              <a:extLst>
                <a:ext uri="{FF2B5EF4-FFF2-40B4-BE49-F238E27FC236}">
                  <a16:creationId xmlns:a16="http://schemas.microsoft.com/office/drawing/2014/main" id="{34088C0C-CAD1-4E66-A162-1D7020365B6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97" name="Freeform 34">
              <a:extLst>
                <a:ext uri="{FF2B5EF4-FFF2-40B4-BE49-F238E27FC236}">
                  <a16:creationId xmlns:a16="http://schemas.microsoft.com/office/drawing/2014/main" id="{B8C224A6-72B4-4763-B708-65A321D0D61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8" name="Freeform 35">
              <a:extLst>
                <a:ext uri="{FF2B5EF4-FFF2-40B4-BE49-F238E27FC236}">
                  <a16:creationId xmlns:a16="http://schemas.microsoft.com/office/drawing/2014/main" id="{2EE3A964-523C-470B-8B10-09053452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99" name="Freeform 36">
              <a:extLst>
                <a:ext uri="{FF2B5EF4-FFF2-40B4-BE49-F238E27FC236}">
                  <a16:creationId xmlns:a16="http://schemas.microsoft.com/office/drawing/2014/main" id="{1B87487E-C0EA-4E2A-8FC0-3D4C4F0177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0" name="Freeform 37">
              <a:extLst>
                <a:ext uri="{FF2B5EF4-FFF2-40B4-BE49-F238E27FC236}">
                  <a16:creationId xmlns:a16="http://schemas.microsoft.com/office/drawing/2014/main" id="{D8B57E7E-D885-4A0B-BBA0-E3BC3A68CD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1" name="Freeform 38">
              <a:extLst>
                <a:ext uri="{FF2B5EF4-FFF2-40B4-BE49-F238E27FC236}">
                  <a16:creationId xmlns:a16="http://schemas.microsoft.com/office/drawing/2014/main" id="{6FB84573-B84B-4571-A6E5-91CD308E7D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2" name="Freeform 39">
              <a:extLst>
                <a:ext uri="{FF2B5EF4-FFF2-40B4-BE49-F238E27FC236}">
                  <a16:creationId xmlns:a16="http://schemas.microsoft.com/office/drawing/2014/main" id="{7EE5EE00-E139-4AB9-ACFC-5E39CFA95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3" name="Freeform 40">
              <a:extLst>
                <a:ext uri="{FF2B5EF4-FFF2-40B4-BE49-F238E27FC236}">
                  <a16:creationId xmlns:a16="http://schemas.microsoft.com/office/drawing/2014/main" id="{5A38A6AA-6753-4EFE-94BB-96DF739758C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4" name="Freeform 41">
              <a:extLst>
                <a:ext uri="{FF2B5EF4-FFF2-40B4-BE49-F238E27FC236}">
                  <a16:creationId xmlns:a16="http://schemas.microsoft.com/office/drawing/2014/main" id="{506AB599-570B-4547-97F4-F2C6723014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5" name="Freeform 42">
              <a:extLst>
                <a:ext uri="{FF2B5EF4-FFF2-40B4-BE49-F238E27FC236}">
                  <a16:creationId xmlns:a16="http://schemas.microsoft.com/office/drawing/2014/main" id="{9AFDEA1E-DBAB-4507-8D36-786F19A85B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6" name="Freeform 43">
              <a:extLst>
                <a:ext uri="{FF2B5EF4-FFF2-40B4-BE49-F238E27FC236}">
                  <a16:creationId xmlns:a16="http://schemas.microsoft.com/office/drawing/2014/main" id="{C824D6F7-0BDF-4C8C-869D-BDDEB07641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7" name="Freeform 44">
              <a:extLst>
                <a:ext uri="{FF2B5EF4-FFF2-40B4-BE49-F238E27FC236}">
                  <a16:creationId xmlns:a16="http://schemas.microsoft.com/office/drawing/2014/main" id="{6953C491-AE0F-4D2B-9474-18D5E8B5DC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08" name="Rectangle 45">
              <a:extLst>
                <a:ext uri="{FF2B5EF4-FFF2-40B4-BE49-F238E27FC236}">
                  <a16:creationId xmlns:a16="http://schemas.microsoft.com/office/drawing/2014/main" id="{5B956350-9BDD-4090-B2B6-12C13D1CE272}"/>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09" name="Freeform 46">
              <a:extLst>
                <a:ext uri="{FF2B5EF4-FFF2-40B4-BE49-F238E27FC236}">
                  <a16:creationId xmlns:a16="http://schemas.microsoft.com/office/drawing/2014/main" id="{ECE31E80-E354-44C3-81E0-4E3E41DDF6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0" name="Freeform 47">
              <a:extLst>
                <a:ext uri="{FF2B5EF4-FFF2-40B4-BE49-F238E27FC236}">
                  <a16:creationId xmlns:a16="http://schemas.microsoft.com/office/drawing/2014/main" id="{9DFA35DB-5360-405A-A7EB-064E51FBC0A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1" name="Freeform 48">
              <a:extLst>
                <a:ext uri="{FF2B5EF4-FFF2-40B4-BE49-F238E27FC236}">
                  <a16:creationId xmlns:a16="http://schemas.microsoft.com/office/drawing/2014/main" id="{2DA499BD-4313-4AD1-BE87-4BEF50FECB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2" name="Freeform 49">
              <a:extLst>
                <a:ext uri="{FF2B5EF4-FFF2-40B4-BE49-F238E27FC236}">
                  <a16:creationId xmlns:a16="http://schemas.microsoft.com/office/drawing/2014/main" id="{680E4C6D-12D1-417A-A709-EC416D98FA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3" name="Freeform 50">
              <a:extLst>
                <a:ext uri="{FF2B5EF4-FFF2-40B4-BE49-F238E27FC236}">
                  <a16:creationId xmlns:a16="http://schemas.microsoft.com/office/drawing/2014/main" id="{C93537B4-09B6-4CC6-92DE-3D3BDAC7ABB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4" name="Freeform 51">
              <a:extLst>
                <a:ext uri="{FF2B5EF4-FFF2-40B4-BE49-F238E27FC236}">
                  <a16:creationId xmlns:a16="http://schemas.microsoft.com/office/drawing/2014/main" id="{5D100FC5-9EA8-4DA7-AFA4-BC60831FD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5" name="Freeform 52">
              <a:extLst>
                <a:ext uri="{FF2B5EF4-FFF2-40B4-BE49-F238E27FC236}">
                  <a16:creationId xmlns:a16="http://schemas.microsoft.com/office/drawing/2014/main" id="{3F10D757-6A3B-4314-9755-419B3738E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6" name="Freeform 53">
              <a:extLst>
                <a:ext uri="{FF2B5EF4-FFF2-40B4-BE49-F238E27FC236}">
                  <a16:creationId xmlns:a16="http://schemas.microsoft.com/office/drawing/2014/main" id="{28A4D881-D08B-4AAF-866D-7C3160112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7" name="Freeform 54">
              <a:extLst>
                <a:ext uri="{FF2B5EF4-FFF2-40B4-BE49-F238E27FC236}">
                  <a16:creationId xmlns:a16="http://schemas.microsoft.com/office/drawing/2014/main" id="{A666F3F8-571E-483F-9B9F-31EDB91A9C6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8" name="Freeform 55">
              <a:extLst>
                <a:ext uri="{FF2B5EF4-FFF2-40B4-BE49-F238E27FC236}">
                  <a16:creationId xmlns:a16="http://schemas.microsoft.com/office/drawing/2014/main" id="{18305C0F-0A00-450D-92A1-313C724398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19" name="Freeform 56">
              <a:extLst>
                <a:ext uri="{FF2B5EF4-FFF2-40B4-BE49-F238E27FC236}">
                  <a16:creationId xmlns:a16="http://schemas.microsoft.com/office/drawing/2014/main" id="{9A5635D8-CCB7-4D16-BB87-B1BC1AC97DC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0" name="Freeform 57">
              <a:extLst>
                <a:ext uri="{FF2B5EF4-FFF2-40B4-BE49-F238E27FC236}">
                  <a16:creationId xmlns:a16="http://schemas.microsoft.com/office/drawing/2014/main" id="{7C10A784-B5EE-4486-96E7-3CC72B93A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21" name="Freeform 58">
              <a:extLst>
                <a:ext uri="{FF2B5EF4-FFF2-40B4-BE49-F238E27FC236}">
                  <a16:creationId xmlns:a16="http://schemas.microsoft.com/office/drawing/2014/main" id="{AE5FA7CA-916C-4A34-A727-E0289D891A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pic>
        <p:nvPicPr>
          <p:cNvPr id="123" name="Picture 2">
            <a:extLst>
              <a:ext uri="{FF2B5EF4-FFF2-40B4-BE49-F238E27FC236}">
                <a16:creationId xmlns:a16="http://schemas.microsoft.com/office/drawing/2014/main" id="{51039561-92F9-40EE-900B-6AA0F58042A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9525"/>
            <a:ext cx="12192003" cy="6858001"/>
          </a:xfrm>
          <a:prstGeom prst="rect">
            <a:avLst/>
          </a:prstGeom>
          <a:noFill/>
          <a:extLst>
            <a:ext uri="{909E8E84-426E-40dd-AFC4-6F175D3DCCD1}">
              <a14:hiddenFill xmlns="" xmlns:a16="http://schemas.microsoft.com/office/drawing/2014/main" xmlns:p14="http://schemas.microsoft.com/office/powerpoint/2010/main" xmlns:a14="http://schemas.microsoft.com/office/drawing/2010/main">
                <a:solidFill>
                  <a:srgbClr val="FFFFFF"/>
                </a:solidFill>
              </a14:hiddenFill>
            </a:ext>
          </a:extLst>
        </p:spPr>
      </p:pic>
      <p:sp>
        <p:nvSpPr>
          <p:cNvPr id="2" name="Titolo 1">
            <a:extLst>
              <a:ext uri="{FF2B5EF4-FFF2-40B4-BE49-F238E27FC236}">
                <a16:creationId xmlns:a16="http://schemas.microsoft.com/office/drawing/2014/main" id="{2F9604FA-2BDD-77AC-3049-C338B69537A6}"/>
              </a:ext>
            </a:extLst>
          </p:cNvPr>
          <p:cNvSpPr>
            <a:spLocks noGrp="1"/>
          </p:cNvSpPr>
          <p:nvPr>
            <p:ph type="title"/>
          </p:nvPr>
        </p:nvSpPr>
        <p:spPr>
          <a:xfrm>
            <a:off x="623887" y="939801"/>
            <a:ext cx="6247835" cy="3751261"/>
          </a:xfrm>
        </p:spPr>
        <p:txBody>
          <a:bodyPr vert="horz" lIns="91440" tIns="45720" rIns="91440" bIns="45720" rtlCol="0" anchor="ctr">
            <a:normAutofit/>
          </a:bodyPr>
          <a:lstStyle/>
          <a:p>
            <a:pPr algn="r"/>
            <a:r>
              <a:rPr lang="en-US" sz="4800" dirty="0"/>
              <a:t>Sample:</a:t>
            </a:r>
            <a:br>
              <a:rPr lang="en-US" sz="4800" dirty="0"/>
            </a:br>
            <a:r>
              <a:rPr lang="en-US" sz="4800" cap="none" dirty="0"/>
              <a:t>Gestalt </a:t>
            </a:r>
            <a:br>
              <a:rPr lang="en-US" sz="4800" cap="none" dirty="0"/>
            </a:br>
            <a:r>
              <a:rPr lang="en-US" sz="4800" cap="none" dirty="0"/>
              <a:t>psychotherapists (n. 6)</a:t>
            </a:r>
            <a:endParaRPr lang="en-US" sz="4800" dirty="0"/>
          </a:p>
        </p:txBody>
      </p:sp>
      <p:cxnSp>
        <p:nvCxnSpPr>
          <p:cNvPr id="125" name="Straight Connector 124">
            <a:extLst>
              <a:ext uri="{FF2B5EF4-FFF2-40B4-BE49-F238E27FC236}">
                <a16:creationId xmlns:a16="http://schemas.microsoft.com/office/drawing/2014/main" id="{D902DA06-324A-48CE-8C20-94535480A6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133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8" name="CasellaDiTesto 7">
            <a:extLst>
              <a:ext uri="{FF2B5EF4-FFF2-40B4-BE49-F238E27FC236}">
                <a16:creationId xmlns:a16="http://schemas.microsoft.com/office/drawing/2014/main" id="{2F21E40F-A6BB-B015-9C1F-CE61940EFB50}"/>
              </a:ext>
            </a:extLst>
          </p:cNvPr>
          <p:cNvSpPr txBox="1"/>
          <p:nvPr/>
        </p:nvSpPr>
        <p:spPr>
          <a:xfrm>
            <a:off x="7487561" y="1847057"/>
            <a:ext cx="4290101" cy="3046988"/>
          </a:xfrm>
          <a:prstGeom prst="rect">
            <a:avLst/>
          </a:prstGeom>
          <a:noFill/>
        </p:spPr>
        <p:txBody>
          <a:bodyPr wrap="square" rtlCol="0">
            <a:spAutoFit/>
          </a:bodyPr>
          <a:lstStyle/>
          <a:p>
            <a:pPr marL="457200" indent="-457200">
              <a:buFont typeface="+mj-lt"/>
              <a:buAutoNum type="alphaLcParenR"/>
            </a:pPr>
            <a:r>
              <a:rPr lang="en-GB" sz="2400" dirty="0"/>
              <a:t>Agree to participate and comply to the research rules</a:t>
            </a:r>
          </a:p>
          <a:p>
            <a:pPr marL="457200" indent="-457200">
              <a:buFont typeface="+mj-lt"/>
              <a:buAutoNum type="alphaLcParenR"/>
            </a:pPr>
            <a:r>
              <a:rPr lang="en-GB" sz="2400" dirty="0"/>
              <a:t>Be state licensed Gestalt psychotherapists, with previous experience of working with PWD </a:t>
            </a:r>
          </a:p>
          <a:p>
            <a:pPr marL="457200" indent="-457200">
              <a:buFont typeface="+mj-lt"/>
              <a:buAutoNum type="alphaLcParenR"/>
            </a:pPr>
            <a:r>
              <a:rPr lang="en-GB" sz="2400" dirty="0"/>
              <a:t>Have access to Gestalt supervision</a:t>
            </a:r>
          </a:p>
        </p:txBody>
      </p:sp>
      <p:sp>
        <p:nvSpPr>
          <p:cNvPr id="122" name="CasellaDiTesto 121">
            <a:extLst>
              <a:ext uri="{FF2B5EF4-FFF2-40B4-BE49-F238E27FC236}">
                <a16:creationId xmlns:a16="http://schemas.microsoft.com/office/drawing/2014/main" id="{A54357A5-7C5F-73EE-75D0-35AE35F4291A}"/>
              </a:ext>
            </a:extLst>
          </p:cNvPr>
          <p:cNvSpPr txBox="1"/>
          <p:nvPr/>
        </p:nvSpPr>
        <p:spPr>
          <a:xfrm>
            <a:off x="7578049" y="998538"/>
            <a:ext cx="4109126" cy="461665"/>
          </a:xfrm>
          <a:prstGeom prst="rect">
            <a:avLst/>
          </a:prstGeom>
          <a:noFill/>
        </p:spPr>
        <p:txBody>
          <a:bodyPr wrap="square" rtlCol="0">
            <a:spAutoFit/>
          </a:bodyPr>
          <a:lstStyle/>
          <a:p>
            <a:r>
              <a:rPr lang="en-GB" sz="2400" b="1" dirty="0"/>
              <a:t>INCLUSION CRITERIA</a:t>
            </a:r>
          </a:p>
        </p:txBody>
      </p:sp>
    </p:spTree>
    <p:extLst>
      <p:ext uri="{BB962C8B-B14F-4D97-AF65-F5344CB8AC3E}">
        <p14:creationId xmlns:p14="http://schemas.microsoft.com/office/powerpoint/2010/main" val="234256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ella 15"/>
          <p:cNvGraphicFramePr>
            <a:graphicFrameLocks noGrp="1"/>
          </p:cNvGraphicFramePr>
          <p:nvPr>
            <p:extLst>
              <p:ext uri="{D42A27DB-BD31-4B8C-83A1-F6EECF244321}">
                <p14:modId xmlns:p14="http://schemas.microsoft.com/office/powerpoint/2010/main" val="1864437353"/>
              </p:ext>
            </p:extLst>
          </p:nvPr>
        </p:nvGraphicFramePr>
        <p:xfrm>
          <a:off x="969818" y="415636"/>
          <a:ext cx="10298545" cy="5999669"/>
        </p:xfrm>
        <a:graphic>
          <a:graphicData uri="http://schemas.openxmlformats.org/drawingml/2006/table">
            <a:tbl>
              <a:tblPr>
                <a:tableStyleId>{35758FB7-9AC5-4552-8A53-C91805E547FA}</a:tableStyleId>
              </a:tblPr>
              <a:tblGrid>
                <a:gridCol w="2575375">
                  <a:extLst>
                    <a:ext uri="{9D8B030D-6E8A-4147-A177-3AD203B41FA5}">
                      <a16:colId xmlns:a16="http://schemas.microsoft.com/office/drawing/2014/main" val="835135964"/>
                    </a:ext>
                  </a:extLst>
                </a:gridCol>
                <a:gridCol w="2574390">
                  <a:extLst>
                    <a:ext uri="{9D8B030D-6E8A-4147-A177-3AD203B41FA5}">
                      <a16:colId xmlns:a16="http://schemas.microsoft.com/office/drawing/2014/main" val="1294417706"/>
                    </a:ext>
                  </a:extLst>
                </a:gridCol>
                <a:gridCol w="2574390">
                  <a:extLst>
                    <a:ext uri="{9D8B030D-6E8A-4147-A177-3AD203B41FA5}">
                      <a16:colId xmlns:a16="http://schemas.microsoft.com/office/drawing/2014/main" val="3335304710"/>
                    </a:ext>
                  </a:extLst>
                </a:gridCol>
                <a:gridCol w="2574390">
                  <a:extLst>
                    <a:ext uri="{9D8B030D-6E8A-4147-A177-3AD203B41FA5}">
                      <a16:colId xmlns:a16="http://schemas.microsoft.com/office/drawing/2014/main" val="4161832790"/>
                    </a:ext>
                  </a:extLst>
                </a:gridCol>
              </a:tblGrid>
              <a:tr h="250431">
                <a:tc>
                  <a:txBody>
                    <a:bodyPr/>
                    <a:lstStyle/>
                    <a:p>
                      <a:pPr algn="ctr">
                        <a:lnSpc>
                          <a:spcPts val="1300"/>
                        </a:lnSpc>
                        <a:spcAft>
                          <a:spcPts val="0"/>
                        </a:spcAft>
                      </a:pPr>
                      <a:r>
                        <a:rPr lang="en-US" sz="1800" b="1" dirty="0">
                          <a:effectLst/>
                        </a:rPr>
                        <a:t>Instrument</a:t>
                      </a:r>
                      <a:endParaRPr lang="en-GB" sz="1800" b="1"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ctr">
                        <a:lnSpc>
                          <a:spcPts val="1300"/>
                        </a:lnSpc>
                        <a:spcAft>
                          <a:spcPts val="0"/>
                        </a:spcAft>
                      </a:pPr>
                      <a:r>
                        <a:rPr lang="en-US" sz="1800" b="1">
                          <a:effectLst/>
                        </a:rPr>
                        <a:t>Variable</a:t>
                      </a:r>
                      <a:endParaRPr lang="en-GB" sz="1800" b="1">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ctr">
                        <a:lnSpc>
                          <a:spcPts val="1300"/>
                        </a:lnSpc>
                        <a:spcAft>
                          <a:spcPts val="0"/>
                        </a:spcAft>
                      </a:pPr>
                      <a:r>
                        <a:rPr lang="en-US" sz="1800" b="1">
                          <a:effectLst/>
                        </a:rPr>
                        <a:t>Point of view</a:t>
                      </a:r>
                      <a:endParaRPr lang="en-GB" sz="1800" b="1">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ctr">
                        <a:lnSpc>
                          <a:spcPts val="1300"/>
                        </a:lnSpc>
                        <a:spcAft>
                          <a:spcPts val="0"/>
                        </a:spcAft>
                      </a:pPr>
                      <a:r>
                        <a:rPr lang="en-US" sz="1800" b="1" dirty="0">
                          <a:effectLst/>
                        </a:rPr>
                        <a:t>When it is used</a:t>
                      </a:r>
                      <a:endParaRPr lang="en-GB" sz="1800" b="1"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2467994722"/>
                  </a:ext>
                </a:extLst>
              </a:tr>
              <a:tr h="412892">
                <a:tc>
                  <a:txBody>
                    <a:bodyPr/>
                    <a:lstStyle/>
                    <a:p>
                      <a:pPr algn="l">
                        <a:lnSpc>
                          <a:spcPts val="1300"/>
                        </a:lnSpc>
                        <a:spcAft>
                          <a:spcPts val="0"/>
                        </a:spcAft>
                      </a:pPr>
                      <a:r>
                        <a:rPr lang="en-US" sz="1400">
                          <a:effectLst/>
                        </a:rPr>
                        <a:t>Neuropsychiatric Inventory (NPI)</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Neuropsychiatric symptoms (patient) and Caregiver Distress</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Expert judge interviews caregiver</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Session “0”</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1154812187"/>
                  </a:ext>
                </a:extLst>
              </a:tr>
              <a:tr h="412892">
                <a:tc>
                  <a:txBody>
                    <a:bodyPr/>
                    <a:lstStyle/>
                    <a:p>
                      <a:pPr algn="l">
                        <a:lnSpc>
                          <a:spcPts val="1300"/>
                        </a:lnSpc>
                        <a:spcAft>
                          <a:spcPts val="0"/>
                        </a:spcAft>
                      </a:pPr>
                      <a:r>
                        <a:rPr lang="en-US" sz="1400">
                          <a:effectLst/>
                        </a:rPr>
                        <a:t>Clinical Dementia Rating (CDR)</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Cognitive symptoms and dementia diagnosis</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Expert judge interviews patient</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Session “0” and follow-up</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3291133713"/>
                  </a:ext>
                </a:extLst>
              </a:tr>
              <a:tr h="412892">
                <a:tc>
                  <a:txBody>
                    <a:bodyPr/>
                    <a:lstStyle/>
                    <a:p>
                      <a:pPr algn="l">
                        <a:lnSpc>
                          <a:spcPts val="1300"/>
                        </a:lnSpc>
                        <a:spcAft>
                          <a:spcPts val="0"/>
                        </a:spcAft>
                      </a:pPr>
                      <a:r>
                        <a:rPr lang="en-US" sz="1400">
                          <a:effectLst/>
                        </a:rPr>
                        <a:t>Geriatric Depression Scale (GDS) </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Depressive symptoms</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Patient self-report</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Session “0”, final session and follow up</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1116882631"/>
                  </a:ext>
                </a:extLst>
              </a:tr>
              <a:tr h="412892">
                <a:tc>
                  <a:txBody>
                    <a:bodyPr/>
                    <a:lstStyle/>
                    <a:p>
                      <a:pPr algn="l">
                        <a:lnSpc>
                          <a:spcPts val="1300"/>
                        </a:lnSpc>
                        <a:spcAft>
                          <a:spcPts val="0"/>
                        </a:spcAft>
                      </a:pPr>
                      <a:r>
                        <a:rPr lang="en-US" sz="1400">
                          <a:effectLst/>
                        </a:rPr>
                        <a:t>Anxiety indicated by an NPI-A score of 4 or more</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Anxiety symptoms</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Expert judge interviews Caregiver</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Session “0”, final session and follow up</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975426246"/>
                  </a:ext>
                </a:extLst>
              </a:tr>
              <a:tr h="1120426">
                <a:tc>
                  <a:txBody>
                    <a:bodyPr/>
                    <a:lstStyle/>
                    <a:p>
                      <a:pPr algn="l">
                        <a:lnSpc>
                          <a:spcPts val="1300"/>
                        </a:lnSpc>
                        <a:spcAft>
                          <a:spcPts val="0"/>
                        </a:spcAft>
                      </a:pPr>
                      <a:r>
                        <a:rPr lang="en-US" sz="1400" dirty="0">
                          <a:effectLst/>
                        </a:rPr>
                        <a:t>Target Complaints (TC)</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Specific results of therapy</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Patient self-report (after</a:t>
                      </a:r>
                      <a:endParaRPr lang="en-GB" sz="1400" dirty="0">
                        <a:effectLst/>
                      </a:endParaRPr>
                    </a:p>
                    <a:p>
                      <a:pPr algn="l">
                        <a:lnSpc>
                          <a:spcPts val="1300"/>
                        </a:lnSpc>
                        <a:spcAft>
                          <a:spcPts val="0"/>
                        </a:spcAft>
                      </a:pPr>
                      <a:r>
                        <a:rPr lang="en-US" sz="1400" dirty="0">
                          <a:effectLst/>
                        </a:rPr>
                        <a:t>co-construction of</a:t>
                      </a:r>
                      <a:r>
                        <a:rPr lang="en-GB" sz="1400" baseline="0" dirty="0">
                          <a:effectLst/>
                        </a:rPr>
                        <a:t> </a:t>
                      </a:r>
                      <a:r>
                        <a:rPr lang="en-US" sz="1400" dirty="0">
                          <a:effectLst/>
                        </a:rPr>
                        <a:t>instrument with a therapist)</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Co-constructed at session</a:t>
                      </a:r>
                      <a:r>
                        <a:rPr lang="en-GB" sz="1400" baseline="0" dirty="0">
                          <a:effectLst/>
                        </a:rPr>
                        <a:t> </a:t>
                      </a:r>
                      <a:r>
                        <a:rPr lang="en-US" sz="1400" dirty="0">
                          <a:effectLst/>
                        </a:rPr>
                        <a:t>“0”.</a:t>
                      </a:r>
                      <a:endParaRPr lang="en-GB" sz="1400" dirty="0">
                        <a:effectLst/>
                      </a:endParaRPr>
                    </a:p>
                    <a:p>
                      <a:pPr algn="l">
                        <a:lnSpc>
                          <a:spcPts val="1300"/>
                        </a:lnSpc>
                        <a:spcAft>
                          <a:spcPts val="0"/>
                        </a:spcAft>
                      </a:pPr>
                      <a:r>
                        <a:rPr lang="en-US" sz="1400" dirty="0">
                          <a:effectLst/>
                        </a:rPr>
                        <a:t>Client completes</a:t>
                      </a:r>
                      <a:r>
                        <a:rPr lang="en-GB" sz="1400" baseline="0" dirty="0">
                          <a:effectLst/>
                        </a:rPr>
                        <a:t> </a:t>
                      </a:r>
                      <a:r>
                        <a:rPr lang="en-US" sz="1400" dirty="0">
                          <a:effectLst/>
                        </a:rPr>
                        <a:t>questionnaire every day</a:t>
                      </a:r>
                      <a:r>
                        <a:rPr lang="en-GB" sz="1400" baseline="0" dirty="0">
                          <a:effectLst/>
                        </a:rPr>
                        <a:t> </a:t>
                      </a:r>
                      <a:r>
                        <a:rPr lang="en-US" sz="1400" dirty="0">
                          <a:effectLst/>
                        </a:rPr>
                        <a:t>after that until follow up</a:t>
                      </a:r>
                      <a:endParaRPr lang="en-GB" sz="1400" dirty="0">
                        <a:effectLst/>
                      </a:endParaRPr>
                    </a:p>
                    <a:p>
                      <a:pPr algn="l">
                        <a:lnSpc>
                          <a:spcPts val="1300"/>
                        </a:lnSpc>
                        <a:spcAft>
                          <a:spcPts val="0"/>
                        </a:spcAft>
                      </a:pPr>
                      <a:r>
                        <a:rPr lang="en-US" sz="1400" dirty="0">
                          <a:effectLst/>
                        </a:rPr>
                        <a:t>session</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3422473980"/>
                  </a:ext>
                </a:extLst>
              </a:tr>
              <a:tr h="412892">
                <a:tc>
                  <a:txBody>
                    <a:bodyPr/>
                    <a:lstStyle/>
                    <a:p>
                      <a:pPr algn="l">
                        <a:lnSpc>
                          <a:spcPts val="1300"/>
                        </a:lnSpc>
                        <a:spcAft>
                          <a:spcPts val="0"/>
                        </a:spcAft>
                      </a:pPr>
                      <a:r>
                        <a:rPr lang="en-GB" sz="1400" dirty="0">
                          <a:effectLst/>
                        </a:rPr>
                        <a:t>University of California, Los Angeles loneliness scale version 3 (</a:t>
                      </a:r>
                      <a:r>
                        <a:rPr lang="en-US" sz="1400" dirty="0">
                          <a:effectLst/>
                        </a:rPr>
                        <a:t>UCLA-LS3)</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Loneliness</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Patient self-report</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Session “0”, final session and follow up</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4142277128"/>
                  </a:ext>
                </a:extLst>
              </a:tr>
              <a:tr h="412892">
                <a:tc>
                  <a:txBody>
                    <a:bodyPr/>
                    <a:lstStyle/>
                    <a:p>
                      <a:pPr algn="l">
                        <a:lnSpc>
                          <a:spcPts val="1300"/>
                        </a:lnSpc>
                        <a:spcAft>
                          <a:spcPts val="0"/>
                        </a:spcAft>
                      </a:pPr>
                      <a:r>
                        <a:rPr lang="en-US" sz="1400" dirty="0">
                          <a:effectLst/>
                        </a:rPr>
                        <a:t>Quality of Life-Alzheimer’s Disease (QOL-AD)</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Quality of Life</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Expert judge interviews patient and family caregiver self-report</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Session “0”, final session and follow up</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394720201"/>
                  </a:ext>
                </a:extLst>
              </a:tr>
              <a:tr h="236008">
                <a:tc>
                  <a:txBody>
                    <a:bodyPr/>
                    <a:lstStyle/>
                    <a:p>
                      <a:pPr algn="l">
                        <a:lnSpc>
                          <a:spcPts val="1300"/>
                        </a:lnSpc>
                        <a:spcAft>
                          <a:spcPts val="0"/>
                        </a:spcAft>
                      </a:pPr>
                      <a:r>
                        <a:rPr lang="en-US" sz="1400">
                          <a:effectLst/>
                        </a:rPr>
                        <a:t>Ad-hoc Common Assessment Tool</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Level of care</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Family member self-report</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Session “0”</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2158285359"/>
                  </a:ext>
                </a:extLst>
              </a:tr>
              <a:tr h="412892">
                <a:tc>
                  <a:txBody>
                    <a:bodyPr/>
                    <a:lstStyle/>
                    <a:p>
                      <a:pPr algn="l">
                        <a:lnSpc>
                          <a:spcPts val="1300"/>
                        </a:lnSpc>
                        <a:spcAft>
                          <a:spcPts val="0"/>
                        </a:spcAft>
                      </a:pPr>
                      <a:r>
                        <a:rPr lang="en-US" sz="1400" dirty="0" err="1">
                          <a:effectLst/>
                        </a:rPr>
                        <a:t>Zarit</a:t>
                      </a:r>
                      <a:r>
                        <a:rPr lang="en-US" sz="1400" dirty="0">
                          <a:effectLst/>
                        </a:rPr>
                        <a:t> Burden Inventory (ZBI)</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Caregiver level of stress</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Family member self-report</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Session “0”, final session and follow up</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2021318273"/>
                  </a:ext>
                </a:extLst>
              </a:tr>
              <a:tr h="412892">
                <a:tc>
                  <a:txBody>
                    <a:bodyPr/>
                    <a:lstStyle/>
                    <a:p>
                      <a:pPr algn="l">
                        <a:lnSpc>
                          <a:spcPts val="1300"/>
                        </a:lnSpc>
                        <a:spcAft>
                          <a:spcPts val="0"/>
                        </a:spcAft>
                      </a:pPr>
                      <a:r>
                        <a:rPr lang="en-US" sz="1400">
                          <a:effectLst/>
                        </a:rPr>
                        <a:t>The Mutuality Scale</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Mutuality of relationship</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Patient and caregiver self-report</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Session “0”, final session and follow up</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153074346"/>
                  </a:ext>
                </a:extLst>
              </a:tr>
              <a:tr h="412892">
                <a:tc>
                  <a:txBody>
                    <a:bodyPr/>
                    <a:lstStyle/>
                    <a:p>
                      <a:pPr algn="l">
                        <a:lnSpc>
                          <a:spcPts val="1300"/>
                        </a:lnSpc>
                        <a:spcAft>
                          <a:spcPts val="0"/>
                        </a:spcAft>
                      </a:pPr>
                      <a:r>
                        <a:rPr lang="en-GB" sz="1400" dirty="0">
                          <a:effectLst/>
                        </a:rPr>
                        <a:t>Clinical Outcomes in Routine Evaluation–Outcome Measure (</a:t>
                      </a:r>
                      <a:r>
                        <a:rPr lang="en-US" sz="1400" dirty="0">
                          <a:effectLst/>
                        </a:rPr>
                        <a:t>CORE-OM)</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Overall results of therapy</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Patient self-report</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Session “0”, final session and follow up</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4112674844"/>
                  </a:ext>
                </a:extLst>
              </a:tr>
              <a:tr h="412892">
                <a:tc>
                  <a:txBody>
                    <a:bodyPr/>
                    <a:lstStyle/>
                    <a:p>
                      <a:pPr algn="l">
                        <a:lnSpc>
                          <a:spcPts val="1300"/>
                        </a:lnSpc>
                        <a:spcAft>
                          <a:spcPts val="0"/>
                        </a:spcAft>
                      </a:pPr>
                      <a:r>
                        <a:rPr lang="en-US" sz="1400">
                          <a:effectLst/>
                        </a:rPr>
                        <a:t>Gestalt Therapy Fidelity Scale (GTFS)</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a:effectLst/>
                        </a:rPr>
                        <a:t>Treatment fidelity</a:t>
                      </a:r>
                      <a:endParaRPr lang="en-GB" sz="140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Expert judge observes therapy sessions</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tc>
                  <a:txBody>
                    <a:bodyPr/>
                    <a:lstStyle/>
                    <a:p>
                      <a:pPr algn="l">
                        <a:lnSpc>
                          <a:spcPts val="1300"/>
                        </a:lnSpc>
                        <a:spcAft>
                          <a:spcPts val="0"/>
                        </a:spcAft>
                      </a:pPr>
                      <a:r>
                        <a:rPr lang="en-US" sz="1400" dirty="0">
                          <a:effectLst/>
                        </a:rPr>
                        <a:t>End of first therapy treatment</a:t>
                      </a:r>
                      <a:endParaRPr lang="en-GB" sz="1400" dirty="0">
                        <a:solidFill>
                          <a:schemeClr val="tx1"/>
                        </a:solidFill>
                        <a:effectLst/>
                        <a:latin typeface="Palatino Linotype" panose="02040502050505030304" pitchFamily="18" charset="0"/>
                        <a:ea typeface="SimSun" panose="02010600030101010101" pitchFamily="2" charset="-122"/>
                        <a:cs typeface="Times New Roman" panose="02020603050405020304" pitchFamily="18" charset="0"/>
                      </a:endParaRPr>
                    </a:p>
                  </a:txBody>
                  <a:tcPr marL="24767" marR="24767" marT="24767" marB="24767" anchor="ctr"/>
                </a:tc>
                <a:extLst>
                  <a:ext uri="{0D108BD9-81ED-4DB2-BD59-A6C34878D82A}">
                    <a16:rowId xmlns:a16="http://schemas.microsoft.com/office/drawing/2014/main" val="3061478905"/>
                  </a:ext>
                </a:extLst>
              </a:tr>
            </a:tbl>
          </a:graphicData>
        </a:graphic>
      </p:graphicFrame>
    </p:spTree>
    <p:extLst>
      <p:ext uri="{BB962C8B-B14F-4D97-AF65-F5344CB8AC3E}">
        <p14:creationId xmlns:p14="http://schemas.microsoft.com/office/powerpoint/2010/main" val="2085037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1141414" y="447583"/>
            <a:ext cx="9905998" cy="914718"/>
          </a:xfrm>
        </p:spPr>
        <p:txBody>
          <a:bodyPr/>
          <a:lstStyle/>
          <a:p>
            <a:pPr algn="ctr"/>
            <a:r>
              <a:rPr lang="en-GB" dirty="0"/>
              <a:t>And what about the statistical analysis ?</a:t>
            </a:r>
          </a:p>
        </p:txBody>
      </p:sp>
      <p:sp>
        <p:nvSpPr>
          <p:cNvPr id="6" name="Segnaposto contenuto 5"/>
          <p:cNvSpPr>
            <a:spLocks noGrp="1"/>
          </p:cNvSpPr>
          <p:nvPr>
            <p:ph idx="1"/>
          </p:nvPr>
        </p:nvSpPr>
        <p:spPr>
          <a:xfrm>
            <a:off x="1141414" y="1515217"/>
            <a:ext cx="9905999" cy="1749858"/>
          </a:xfrm>
        </p:spPr>
        <p:txBody>
          <a:bodyPr>
            <a:noAutofit/>
          </a:bodyPr>
          <a:lstStyle/>
          <a:p>
            <a:pPr>
              <a:buFontTx/>
              <a:buChar char="-"/>
            </a:pPr>
            <a:r>
              <a:rPr lang="en-GB" dirty="0"/>
              <a:t>For understanding what steps, theories and author to consider:</a:t>
            </a:r>
          </a:p>
          <a:p>
            <a:pPr lvl="1">
              <a:buFontTx/>
              <a:buChar char="-"/>
            </a:pPr>
            <a:r>
              <a:rPr lang="en-GB" dirty="0"/>
              <a:t>We consulted the «GT SC-TS design, manual for researcher» published by Herrera et al., 2017</a:t>
            </a:r>
          </a:p>
          <a:p>
            <a:pPr lvl="1">
              <a:buFontTx/>
              <a:buChar char="-"/>
            </a:pPr>
            <a:r>
              <a:rPr lang="en-GB" dirty="0"/>
              <a:t>We also consulted </a:t>
            </a:r>
            <a:r>
              <a:rPr lang="en-GB" dirty="0" err="1"/>
              <a:t>Mirko</a:t>
            </a:r>
            <a:r>
              <a:rPr lang="en-GB" dirty="0"/>
              <a:t> Di Rosa, statistician and econometrician at INRCA - National Institute of Health and Science on Aging, Unit of Geriatric </a:t>
            </a:r>
            <a:r>
              <a:rPr lang="en-GB" dirty="0" err="1"/>
              <a:t>Pharmacoepidemiology</a:t>
            </a:r>
            <a:r>
              <a:rPr lang="en-GB" dirty="0"/>
              <a:t> and Biostatistics</a:t>
            </a:r>
          </a:p>
          <a:p>
            <a:pPr marL="0" indent="0">
              <a:buNone/>
            </a:pPr>
            <a:endParaRPr lang="en-GB" dirty="0"/>
          </a:p>
        </p:txBody>
      </p:sp>
      <p:pic>
        <p:nvPicPr>
          <p:cNvPr id="7" name="Immagine 6" descr="Helge Scherlund's eLearning News: Social-Justice &lt;strong&gt;Math&lt;/strong&gt; Class: ‘&lt;strong&gt;Math&lt;/strong&gt; Ha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5115" y="3913807"/>
            <a:ext cx="4658591" cy="2719199"/>
          </a:xfrm>
          <a:prstGeom prst="rect">
            <a:avLst/>
          </a:prstGeom>
        </p:spPr>
      </p:pic>
    </p:spTree>
    <p:extLst>
      <p:ext uri="{BB962C8B-B14F-4D97-AF65-F5344CB8AC3E}">
        <p14:creationId xmlns:p14="http://schemas.microsoft.com/office/powerpoint/2010/main" val="26544096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dirty="0"/>
              <a:t>Strengths and limitations of our project idea</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1526092149"/>
              </p:ext>
            </p:extLst>
          </p:nvPr>
        </p:nvGraphicFramePr>
        <p:xfrm>
          <a:off x="1141413" y="2249488"/>
          <a:ext cx="9906000" cy="3479800"/>
        </p:xfrm>
        <a:graphic>
          <a:graphicData uri="http://schemas.openxmlformats.org/drawingml/2006/table">
            <a:tbl>
              <a:tblPr firstRow="1" bandRow="1">
                <a:tableStyleId>{5C22544A-7EE6-4342-B048-85BDC9FD1C3A}</a:tableStyleId>
              </a:tblPr>
              <a:tblGrid>
                <a:gridCol w="4953000">
                  <a:extLst>
                    <a:ext uri="{9D8B030D-6E8A-4147-A177-3AD203B41FA5}">
                      <a16:colId xmlns:a16="http://schemas.microsoft.com/office/drawing/2014/main" val="2295262103"/>
                    </a:ext>
                  </a:extLst>
                </a:gridCol>
                <a:gridCol w="4953000">
                  <a:extLst>
                    <a:ext uri="{9D8B030D-6E8A-4147-A177-3AD203B41FA5}">
                      <a16:colId xmlns:a16="http://schemas.microsoft.com/office/drawing/2014/main" val="740100842"/>
                    </a:ext>
                  </a:extLst>
                </a:gridCol>
              </a:tblGrid>
              <a:tr h="370840">
                <a:tc>
                  <a:txBody>
                    <a:bodyPr/>
                    <a:lstStyle/>
                    <a:p>
                      <a:r>
                        <a:rPr lang="en-GB" noProof="0" dirty="0"/>
                        <a:t>Strengths</a:t>
                      </a:r>
                    </a:p>
                  </a:txBody>
                  <a:tcPr/>
                </a:tc>
                <a:tc>
                  <a:txBody>
                    <a:bodyPr/>
                    <a:lstStyle/>
                    <a:p>
                      <a:r>
                        <a:rPr lang="en-GB" noProof="0" dirty="0"/>
                        <a:t>Limitations</a:t>
                      </a:r>
                    </a:p>
                  </a:txBody>
                  <a:tcPr/>
                </a:tc>
                <a:extLst>
                  <a:ext uri="{0D108BD9-81ED-4DB2-BD59-A6C34878D82A}">
                    <a16:rowId xmlns:a16="http://schemas.microsoft.com/office/drawing/2014/main" val="809081424"/>
                  </a:ext>
                </a:extLst>
              </a:tr>
              <a:tr h="370840">
                <a:tc>
                  <a:txBody>
                    <a:bodyPr/>
                    <a:lstStyle/>
                    <a:p>
                      <a:r>
                        <a:rPr lang="en-GB" noProof="0" dirty="0"/>
                        <a:t>GT has never been</a:t>
                      </a:r>
                      <a:r>
                        <a:rPr lang="en-GB" baseline="0" noProof="0" dirty="0"/>
                        <a:t> investigated as a treatment for depression in PWD</a:t>
                      </a:r>
                      <a:endParaRPr lang="en-GB" noProof="0" dirty="0"/>
                    </a:p>
                  </a:txBody>
                  <a:tcPr/>
                </a:tc>
                <a:tc>
                  <a:txBody>
                    <a:bodyPr/>
                    <a:lstStyle/>
                    <a:p>
                      <a:r>
                        <a:rPr lang="en-GB" noProof="0" dirty="0"/>
                        <a:t>Funding!</a:t>
                      </a:r>
                    </a:p>
                  </a:txBody>
                  <a:tcPr/>
                </a:tc>
                <a:extLst>
                  <a:ext uri="{0D108BD9-81ED-4DB2-BD59-A6C34878D82A}">
                    <a16:rowId xmlns:a16="http://schemas.microsoft.com/office/drawing/2014/main" val="2207402366"/>
                  </a:ext>
                </a:extLst>
              </a:tr>
              <a:tr h="370840">
                <a:tc>
                  <a:txBody>
                    <a:bodyPr/>
                    <a:lstStyle/>
                    <a:p>
                      <a:r>
                        <a:rPr lang="en-GB" noProof="0" dirty="0"/>
                        <a:t>The</a:t>
                      </a:r>
                      <a:r>
                        <a:rPr lang="en-GB" baseline="0" noProof="0" dirty="0"/>
                        <a:t> holistic, experimental, creative and flexible nature of GT plus the stimulation of procedural memory: GT is a good candidate</a:t>
                      </a:r>
                      <a:endParaRPr lang="en-GB" noProof="0" dirty="0"/>
                    </a:p>
                  </a:txBody>
                  <a:tcPr/>
                </a:tc>
                <a:tc>
                  <a:txBody>
                    <a:bodyPr/>
                    <a:lstStyle/>
                    <a:p>
                      <a:r>
                        <a:rPr lang="en-GB" noProof="0" dirty="0" err="1"/>
                        <a:t>Covid</a:t>
                      </a:r>
                      <a:r>
                        <a:rPr lang="en-GB" noProof="0" dirty="0"/>
                        <a:t> or</a:t>
                      </a:r>
                      <a:r>
                        <a:rPr lang="en-GB" baseline="0" noProof="0" dirty="0"/>
                        <a:t> other unexpected events: the project may include a number of online-therapy cases</a:t>
                      </a:r>
                      <a:endParaRPr lang="en-GB" noProof="0" dirty="0"/>
                    </a:p>
                  </a:txBody>
                  <a:tcPr/>
                </a:tc>
                <a:extLst>
                  <a:ext uri="{0D108BD9-81ED-4DB2-BD59-A6C34878D82A}">
                    <a16:rowId xmlns:a16="http://schemas.microsoft.com/office/drawing/2014/main" val="660262261"/>
                  </a:ext>
                </a:extLst>
              </a:tr>
              <a:tr h="370840">
                <a:tc>
                  <a:txBody>
                    <a:bodyPr/>
                    <a:lstStyle/>
                    <a:p>
                      <a:r>
                        <a:rPr lang="en-GB" noProof="0" dirty="0"/>
                        <a:t>The SCED</a:t>
                      </a:r>
                      <a:r>
                        <a:rPr lang="en-GB" baseline="0" noProof="0" dirty="0"/>
                        <a:t>-TS </a:t>
                      </a:r>
                      <a:r>
                        <a:rPr lang="en-GB" sz="1800" b="0" i="0" u="none" strike="noStrike" kern="1200" baseline="0" noProof="0" dirty="0">
                          <a:solidFill>
                            <a:schemeClr val="dk1"/>
                          </a:solidFill>
                          <a:latin typeface="+mn-lt"/>
                          <a:ea typeface="+mn-ea"/>
                          <a:cs typeface="+mn-cs"/>
                        </a:rPr>
                        <a:t>can ensure high-quality research for small heterogeneous groups in clinical settings</a:t>
                      </a:r>
                      <a:endParaRPr lang="en-GB" noProof="0" dirty="0"/>
                    </a:p>
                  </a:txBody>
                  <a:tcPr/>
                </a:tc>
                <a:tc>
                  <a:txBody>
                    <a:bodyPr/>
                    <a:lstStyle/>
                    <a:p>
                      <a:r>
                        <a:rPr lang="en-GB" noProof="0" dirty="0"/>
                        <a:t>A mixed-method</a:t>
                      </a:r>
                      <a:r>
                        <a:rPr lang="en-GB" baseline="0" noProof="0" dirty="0"/>
                        <a:t> design study:</a:t>
                      </a:r>
                      <a:r>
                        <a:rPr lang="en-GB" noProof="0" dirty="0"/>
                        <a:t> qualitative data may add value to the quantitative data</a:t>
                      </a:r>
                    </a:p>
                  </a:txBody>
                  <a:tcPr/>
                </a:tc>
                <a:extLst>
                  <a:ext uri="{0D108BD9-81ED-4DB2-BD59-A6C34878D82A}">
                    <a16:rowId xmlns:a16="http://schemas.microsoft.com/office/drawing/2014/main" val="1682673588"/>
                  </a:ext>
                </a:extLst>
              </a:tr>
              <a:tr h="370840">
                <a:tc>
                  <a:txBody>
                    <a:bodyPr/>
                    <a:lstStyle/>
                    <a:p>
                      <a:r>
                        <a:rPr lang="en-GB" noProof="0" dirty="0"/>
                        <a:t>We have already published a paper on the research protocol in an OA journal: anyone can replicate it!</a:t>
                      </a:r>
                    </a:p>
                  </a:txBody>
                  <a:tcPr/>
                </a:tc>
                <a:tc>
                  <a:txBody>
                    <a:bodyPr/>
                    <a:lstStyle/>
                    <a:p>
                      <a:r>
                        <a:rPr lang="en-GB" noProof="0" dirty="0"/>
                        <a:t>Recruitment of PWD and</a:t>
                      </a:r>
                      <a:r>
                        <a:rPr lang="en-GB" baseline="0" noProof="0" dirty="0"/>
                        <a:t> depression AND of GT colleagues with experience in the dementia field</a:t>
                      </a:r>
                      <a:endParaRPr lang="en-GB" noProof="0" dirty="0"/>
                    </a:p>
                  </a:txBody>
                  <a:tcPr/>
                </a:tc>
                <a:extLst>
                  <a:ext uri="{0D108BD9-81ED-4DB2-BD59-A6C34878D82A}">
                    <a16:rowId xmlns:a16="http://schemas.microsoft.com/office/drawing/2014/main" val="2876382349"/>
                  </a:ext>
                </a:extLst>
              </a:tr>
            </a:tbl>
          </a:graphicData>
        </a:graphic>
      </p:graphicFrame>
    </p:spTree>
    <p:extLst>
      <p:ext uri="{BB962C8B-B14F-4D97-AF65-F5344CB8AC3E}">
        <p14:creationId xmlns:p14="http://schemas.microsoft.com/office/powerpoint/2010/main" val="1004464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OUR RESEARCH PROTOCOL PAPER</a:t>
            </a:r>
            <a:endParaRPr lang="en-GB" dirty="0"/>
          </a:p>
        </p:txBody>
      </p:sp>
      <p:sp>
        <p:nvSpPr>
          <p:cNvPr id="3" name="Segnaposto contenuto 2"/>
          <p:cNvSpPr>
            <a:spLocks noGrp="1"/>
          </p:cNvSpPr>
          <p:nvPr>
            <p:ph idx="1"/>
          </p:nvPr>
        </p:nvSpPr>
        <p:spPr/>
        <p:txBody>
          <a:bodyPr/>
          <a:lstStyle/>
          <a:p>
            <a:pPr marL="0" indent="0">
              <a:buNone/>
            </a:pPr>
            <a:r>
              <a:rPr lang="en-GB" dirty="0" err="1">
                <a:latin typeface="Dubai Light" panose="020B0303030403030204" pitchFamily="34" charset="-78"/>
                <a:cs typeface="Dubai Light" panose="020B0303030403030204" pitchFamily="34" charset="-78"/>
              </a:rPr>
              <a:t>Merizzi</a:t>
            </a:r>
            <a:r>
              <a:rPr lang="en-GB" dirty="0">
                <a:latin typeface="Dubai Light" panose="020B0303030403030204" pitchFamily="34" charset="-78"/>
                <a:cs typeface="Dubai Light" panose="020B0303030403030204" pitchFamily="34" charset="-78"/>
              </a:rPr>
              <a:t>, A.; </a:t>
            </a:r>
            <a:r>
              <a:rPr lang="en-GB" dirty="0" err="1">
                <a:latin typeface="Dubai Light" panose="020B0303030403030204" pitchFamily="34" charset="-78"/>
                <a:cs typeface="Dubai Light" panose="020B0303030403030204" pitchFamily="34" charset="-78"/>
              </a:rPr>
              <a:t>Biasi</a:t>
            </a:r>
            <a:r>
              <a:rPr lang="en-GB" dirty="0">
                <a:latin typeface="Dubai Light" panose="020B0303030403030204" pitchFamily="34" charset="-78"/>
                <a:cs typeface="Dubai Light" panose="020B0303030403030204" pitchFamily="34" charset="-78"/>
              </a:rPr>
              <a:t>, R.; </a:t>
            </a:r>
            <a:r>
              <a:rPr lang="en-GB" dirty="0" err="1">
                <a:latin typeface="Dubai Light" panose="020B0303030403030204" pitchFamily="34" charset="-78"/>
                <a:cs typeface="Dubai Light" panose="020B0303030403030204" pitchFamily="34" charset="-78"/>
              </a:rPr>
              <a:t>Zamudio</a:t>
            </a:r>
            <a:r>
              <a:rPr lang="en-GB" dirty="0">
                <a:latin typeface="Dubai Light" panose="020B0303030403030204" pitchFamily="34" charset="-78"/>
                <a:cs typeface="Dubai Light" panose="020B0303030403030204" pitchFamily="34" charset="-78"/>
              </a:rPr>
              <a:t>, J.F.Á.; Spagnuolo </a:t>
            </a:r>
            <a:r>
              <a:rPr lang="en-GB" dirty="0" err="1">
                <a:latin typeface="Dubai Light" panose="020B0303030403030204" pitchFamily="34" charset="-78"/>
                <a:cs typeface="Dubai Light" panose="020B0303030403030204" pitchFamily="34" charset="-78"/>
              </a:rPr>
              <a:t>Lobb</a:t>
            </a:r>
            <a:r>
              <a:rPr lang="en-GB" dirty="0">
                <a:latin typeface="Dubai Light" panose="020B0303030403030204" pitchFamily="34" charset="-78"/>
                <a:cs typeface="Dubai Light" panose="020B0303030403030204" pitchFamily="34" charset="-78"/>
              </a:rPr>
              <a:t>, M.; Di Rosa, M.; </a:t>
            </a:r>
            <a:r>
              <a:rPr lang="en-GB" dirty="0" err="1">
                <a:latin typeface="Dubai Light" panose="020B0303030403030204" pitchFamily="34" charset="-78"/>
                <a:cs typeface="Dubai Light" panose="020B0303030403030204" pitchFamily="34" charset="-78"/>
              </a:rPr>
              <a:t>Santini</a:t>
            </a:r>
            <a:r>
              <a:rPr lang="en-GB" dirty="0">
                <a:latin typeface="Dubai Light" panose="020B0303030403030204" pitchFamily="34" charset="-78"/>
                <a:cs typeface="Dubai Light" panose="020B0303030403030204" pitchFamily="34" charset="-78"/>
              </a:rPr>
              <a:t>, S. A Single-Case Design Investigation for Measuring the Efficacy of Gestalt Therapy to Treat Depression in Older Adults with Dementia in Italy and in Mexico: A Research Protocol. </a:t>
            </a:r>
            <a:r>
              <a:rPr lang="en-GB" i="1" dirty="0">
                <a:latin typeface="Dubai Light" panose="020B0303030403030204" pitchFamily="34" charset="-78"/>
                <a:cs typeface="Dubai Light" panose="020B0303030403030204" pitchFamily="34" charset="-78"/>
              </a:rPr>
              <a:t>Int. J. Environ. Res. Public Health</a:t>
            </a:r>
            <a:r>
              <a:rPr lang="en-GB" dirty="0">
                <a:latin typeface="Dubai Light" panose="020B0303030403030204" pitchFamily="34" charset="-78"/>
                <a:cs typeface="Dubai Light" panose="020B0303030403030204" pitchFamily="34" charset="-78"/>
              </a:rPr>
              <a:t> </a:t>
            </a:r>
            <a:r>
              <a:rPr lang="en-GB" b="1" dirty="0">
                <a:latin typeface="Dubai Light" panose="020B0303030403030204" pitchFamily="34" charset="-78"/>
                <a:cs typeface="Dubai Light" panose="020B0303030403030204" pitchFamily="34" charset="-78"/>
              </a:rPr>
              <a:t>2022</a:t>
            </a:r>
            <a:r>
              <a:rPr lang="en-GB" dirty="0">
                <a:latin typeface="Dubai Light" panose="020B0303030403030204" pitchFamily="34" charset="-78"/>
                <a:cs typeface="Dubai Light" panose="020B0303030403030204" pitchFamily="34" charset="-78"/>
              </a:rPr>
              <a:t>, </a:t>
            </a:r>
            <a:r>
              <a:rPr lang="en-GB" i="1" dirty="0">
                <a:latin typeface="Dubai Light" panose="020B0303030403030204" pitchFamily="34" charset="-78"/>
                <a:cs typeface="Dubai Light" panose="020B0303030403030204" pitchFamily="34" charset="-78"/>
              </a:rPr>
              <a:t>19</a:t>
            </a:r>
            <a:r>
              <a:rPr lang="en-GB" dirty="0">
                <a:latin typeface="Dubai Light" panose="020B0303030403030204" pitchFamily="34" charset="-78"/>
                <a:cs typeface="Dubai Light" panose="020B0303030403030204" pitchFamily="34" charset="-78"/>
              </a:rPr>
              <a:t>, 3260. </a:t>
            </a:r>
          </a:p>
          <a:p>
            <a:pPr marL="0" indent="0">
              <a:buNone/>
            </a:pPr>
            <a:endParaRPr lang="en-GB" dirty="0"/>
          </a:p>
          <a:p>
            <a:pPr marL="0" indent="0">
              <a:buNone/>
            </a:pPr>
            <a:r>
              <a:rPr lang="en-GB" dirty="0"/>
              <a:t>Available for free at: </a:t>
            </a:r>
            <a:r>
              <a:rPr lang="en-GB" dirty="0">
                <a:hlinkClick r:id="rId2"/>
              </a:rPr>
              <a:t>https://doi.org/10.3390/ijerph19063260 </a:t>
            </a:r>
            <a:endParaRPr lang="en-GB"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2915" y="4294391"/>
            <a:ext cx="2143125" cy="2143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287523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3" y="618518"/>
            <a:ext cx="9905998" cy="997846"/>
          </a:xfrm>
        </p:spPr>
        <p:txBody>
          <a:bodyPr/>
          <a:lstStyle/>
          <a:p>
            <a:pPr algn="ctr"/>
            <a:r>
              <a:rPr lang="en-GB" dirty="0"/>
              <a:t>What about now?</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1473454678"/>
              </p:ext>
            </p:extLst>
          </p:nvPr>
        </p:nvGraphicFramePr>
        <p:xfrm>
          <a:off x="1141411" y="1824615"/>
          <a:ext cx="9906000" cy="3994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38459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dirty="0"/>
              <a:t>Any questions ?</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9489" y="2203813"/>
            <a:ext cx="3669846" cy="3769031"/>
          </a:xfrm>
          <a:prstGeom prst="rect">
            <a:avLst/>
          </a:prstGeom>
        </p:spPr>
      </p:pic>
    </p:spTree>
    <p:extLst>
      <p:ext uri="{BB962C8B-B14F-4D97-AF65-F5344CB8AC3E}">
        <p14:creationId xmlns:p14="http://schemas.microsoft.com/office/powerpoint/2010/main" val="1147804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8966" y="2042850"/>
            <a:ext cx="3814066" cy="36307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5" name="Immagine 4"/>
          <p:cNvPicPr>
            <a:picLocks noChangeAspect="1"/>
          </p:cNvPicPr>
          <p:nvPr/>
        </p:nvPicPr>
        <p:blipFill>
          <a:blip r:embed="rId3"/>
          <a:stretch>
            <a:fillRect/>
          </a:stretch>
        </p:blipFill>
        <p:spPr>
          <a:xfrm>
            <a:off x="8727529" y="394477"/>
            <a:ext cx="2624394" cy="1245110"/>
          </a:xfrm>
          <a:prstGeom prst="rect">
            <a:avLst/>
          </a:prstGeom>
        </p:spPr>
      </p:pic>
      <p:sp>
        <p:nvSpPr>
          <p:cNvPr id="6" name="CasellaDiTesto 5"/>
          <p:cNvSpPr txBox="1"/>
          <p:nvPr/>
        </p:nvSpPr>
        <p:spPr>
          <a:xfrm>
            <a:off x="5373458" y="1925024"/>
            <a:ext cx="6080762" cy="2862322"/>
          </a:xfrm>
          <a:prstGeom prst="rect">
            <a:avLst/>
          </a:prstGeom>
          <a:noFill/>
        </p:spPr>
        <p:txBody>
          <a:bodyPr wrap="square" rtlCol="0">
            <a:spAutoFit/>
          </a:bodyPr>
          <a:lstStyle/>
          <a:p>
            <a:r>
              <a:rPr lang="it-IT" dirty="0">
                <a:latin typeface="+mj-lt"/>
              </a:rPr>
              <a:t>Alessandra </a:t>
            </a:r>
            <a:r>
              <a:rPr lang="it-IT" dirty="0" err="1">
                <a:latin typeface="+mj-lt"/>
              </a:rPr>
              <a:t>Merizzi</a:t>
            </a:r>
            <a:endParaRPr lang="it-IT" dirty="0">
              <a:latin typeface="+mj-lt"/>
            </a:endParaRPr>
          </a:p>
          <a:p>
            <a:r>
              <a:rPr lang="en-GB" dirty="0"/>
              <a:t>INRCA - National Institute of Health and Science on Aging</a:t>
            </a:r>
          </a:p>
          <a:p>
            <a:r>
              <a:rPr lang="en-GB" dirty="0"/>
              <a:t>Research Department - Centre for Socio-Economic Research on Aging</a:t>
            </a:r>
          </a:p>
          <a:p>
            <a:r>
              <a:rPr lang="en-GB" dirty="0"/>
              <a:t>Via Santa Margherita, 5</a:t>
            </a:r>
          </a:p>
          <a:p>
            <a:r>
              <a:rPr lang="en-GB" dirty="0"/>
              <a:t>60124 Ancona, Italy</a:t>
            </a:r>
            <a:br>
              <a:rPr lang="en-GB" dirty="0"/>
            </a:br>
            <a:endParaRPr lang="en-GB" dirty="0"/>
          </a:p>
          <a:p>
            <a:r>
              <a:rPr lang="en-GB" dirty="0"/>
              <a:t>E-mail: </a:t>
            </a:r>
            <a:r>
              <a:rPr lang="en-GB" dirty="0">
                <a:hlinkClick r:id="rId4"/>
              </a:rPr>
              <a:t>a.merizzi@inrca.it</a:t>
            </a:r>
            <a:endParaRPr lang="en-GB" dirty="0"/>
          </a:p>
          <a:p>
            <a:r>
              <a:rPr lang="en-GB" dirty="0"/>
              <a:t>Website: </a:t>
            </a:r>
            <a:r>
              <a:rPr lang="en-GB" dirty="0">
                <a:hlinkClick r:id="rId5"/>
              </a:rPr>
              <a:t>www.inrca.it</a:t>
            </a:r>
            <a:endParaRPr lang="en-GB" dirty="0"/>
          </a:p>
          <a:p>
            <a:endParaRPr lang="en-GB" dirty="0">
              <a:latin typeface="Maiandra GD" panose="020E0502030308020204" pitchFamily="34" charset="0"/>
            </a:endParaRPr>
          </a:p>
        </p:txBody>
      </p:sp>
      <p:sp>
        <p:nvSpPr>
          <p:cNvPr id="7" name="CasellaDiTesto 6"/>
          <p:cNvSpPr txBox="1"/>
          <p:nvPr/>
        </p:nvSpPr>
        <p:spPr>
          <a:xfrm>
            <a:off x="5373458" y="4800280"/>
            <a:ext cx="4929053" cy="369332"/>
          </a:xfrm>
          <a:prstGeom prst="rect">
            <a:avLst/>
          </a:prstGeom>
          <a:noFill/>
        </p:spPr>
        <p:txBody>
          <a:bodyPr wrap="square" rtlCol="0">
            <a:spAutoFit/>
          </a:bodyPr>
          <a:lstStyle/>
          <a:p>
            <a:r>
              <a:rPr lang="it-IT" dirty="0"/>
              <a:t>Rosanna Biasi: </a:t>
            </a:r>
            <a:r>
              <a:rPr lang="en-GB" dirty="0"/>
              <a:t>rosanna.biasi@gestalt.it</a:t>
            </a:r>
          </a:p>
        </p:txBody>
      </p:sp>
      <p:sp>
        <p:nvSpPr>
          <p:cNvPr id="8" name="CasellaDiTesto 7"/>
          <p:cNvSpPr txBox="1"/>
          <p:nvPr/>
        </p:nvSpPr>
        <p:spPr>
          <a:xfrm>
            <a:off x="5373458" y="5304304"/>
            <a:ext cx="7280368" cy="369332"/>
          </a:xfrm>
          <a:prstGeom prst="rect">
            <a:avLst/>
          </a:prstGeom>
          <a:noFill/>
        </p:spPr>
        <p:txBody>
          <a:bodyPr wrap="square" rtlCol="0">
            <a:spAutoFit/>
          </a:bodyPr>
          <a:lstStyle/>
          <a:p>
            <a:r>
              <a:rPr lang="it-IT" dirty="0"/>
              <a:t>Fernando A. </a:t>
            </a:r>
            <a:r>
              <a:rPr lang="it-IT" dirty="0" err="1"/>
              <a:t>Zamudio</a:t>
            </a:r>
            <a:r>
              <a:rPr lang="it-IT" dirty="0"/>
              <a:t>: </a:t>
            </a:r>
            <a:r>
              <a:rPr lang="en-GB" dirty="0"/>
              <a:t>fernandoalvarezzamudio@gmail.com</a:t>
            </a:r>
          </a:p>
        </p:txBody>
      </p:sp>
      <p:pic>
        <p:nvPicPr>
          <p:cNvPr id="9" name="Immagine 8"/>
          <p:cNvPicPr>
            <a:picLocks noChangeAspect="1"/>
          </p:cNvPicPr>
          <p:nvPr/>
        </p:nvPicPr>
        <p:blipFill>
          <a:blip r:embed="rId6"/>
          <a:stretch>
            <a:fillRect/>
          </a:stretch>
        </p:blipFill>
        <p:spPr>
          <a:xfrm>
            <a:off x="1188966" y="394477"/>
            <a:ext cx="1423845" cy="1320023"/>
          </a:xfrm>
          <a:prstGeom prst="rect">
            <a:avLst/>
          </a:prstGeom>
        </p:spPr>
      </p:pic>
    </p:spTree>
    <p:extLst>
      <p:ext uri="{BB962C8B-B14F-4D97-AF65-F5344CB8AC3E}">
        <p14:creationId xmlns:p14="http://schemas.microsoft.com/office/powerpoint/2010/main" val="54393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55DCB7-B395-A465-249A-505339073A01}"/>
              </a:ext>
            </a:extLst>
          </p:cNvPr>
          <p:cNvSpPr>
            <a:spLocks noGrp="1"/>
          </p:cNvSpPr>
          <p:nvPr>
            <p:ph type="title"/>
          </p:nvPr>
        </p:nvSpPr>
        <p:spPr>
          <a:xfrm>
            <a:off x="2933903" y="241695"/>
            <a:ext cx="7624354" cy="1801814"/>
          </a:xfrm>
        </p:spPr>
        <p:txBody>
          <a:bodyPr vert="horz" lIns="91440" tIns="45720" rIns="91440" bIns="45720" rtlCol="0" anchor="b">
            <a:normAutofit fontScale="90000"/>
          </a:bodyPr>
          <a:lstStyle/>
          <a:p>
            <a:r>
              <a:rPr lang="en-US" sz="5400"/>
              <a:t>THE MANY SYMPTOMS OF LIVING WITH DEMENTIA</a:t>
            </a:r>
          </a:p>
        </p:txBody>
      </p:sp>
      <p:sp>
        <p:nvSpPr>
          <p:cNvPr id="3" name="CasellaDiTesto 2">
            <a:extLst>
              <a:ext uri="{FF2B5EF4-FFF2-40B4-BE49-F238E27FC236}">
                <a16:creationId xmlns:a16="http://schemas.microsoft.com/office/drawing/2014/main" id="{36D54C5F-8980-7A3C-BD68-4738FFA7C87A}"/>
              </a:ext>
            </a:extLst>
          </p:cNvPr>
          <p:cNvSpPr txBox="1"/>
          <p:nvPr/>
        </p:nvSpPr>
        <p:spPr>
          <a:xfrm>
            <a:off x="2200275" y="2347266"/>
            <a:ext cx="3377293" cy="830997"/>
          </a:xfrm>
          <a:prstGeom prst="rect">
            <a:avLst/>
          </a:prstGeom>
          <a:noFill/>
        </p:spPr>
        <p:txBody>
          <a:bodyPr wrap="square" rtlCol="0">
            <a:spAutoFit/>
          </a:bodyPr>
          <a:lstStyle/>
          <a:p>
            <a:r>
              <a:rPr lang="en-GB" sz="2400" dirty="0"/>
              <a:t>Forgetting: STM and prospective memory</a:t>
            </a:r>
          </a:p>
        </p:txBody>
      </p:sp>
      <p:sp>
        <p:nvSpPr>
          <p:cNvPr id="4" name="CasellaDiTesto 3">
            <a:extLst>
              <a:ext uri="{FF2B5EF4-FFF2-40B4-BE49-F238E27FC236}">
                <a16:creationId xmlns:a16="http://schemas.microsoft.com/office/drawing/2014/main" id="{E2B15782-54EB-D9BB-E5EB-7DE2F3F2E0BF}"/>
              </a:ext>
            </a:extLst>
          </p:cNvPr>
          <p:cNvSpPr txBox="1"/>
          <p:nvPr/>
        </p:nvSpPr>
        <p:spPr>
          <a:xfrm>
            <a:off x="6449784" y="2393157"/>
            <a:ext cx="4811489" cy="830997"/>
          </a:xfrm>
          <a:prstGeom prst="rect">
            <a:avLst/>
          </a:prstGeom>
          <a:noFill/>
        </p:spPr>
        <p:txBody>
          <a:bodyPr wrap="square" rtlCol="0">
            <a:spAutoFit/>
          </a:bodyPr>
          <a:lstStyle/>
          <a:p>
            <a:r>
              <a:rPr lang="en-GB" sz="2400" dirty="0"/>
              <a:t>Poor judgment and difficulty planning: reasoning, problem solving </a:t>
            </a:r>
          </a:p>
        </p:txBody>
      </p:sp>
      <p:sp>
        <p:nvSpPr>
          <p:cNvPr id="5" name="CasellaDiTesto 4">
            <a:extLst>
              <a:ext uri="{FF2B5EF4-FFF2-40B4-BE49-F238E27FC236}">
                <a16:creationId xmlns:a16="http://schemas.microsoft.com/office/drawing/2014/main" id="{B567B359-46D7-7C86-3858-A3B78977D1F6}"/>
              </a:ext>
            </a:extLst>
          </p:cNvPr>
          <p:cNvSpPr txBox="1"/>
          <p:nvPr/>
        </p:nvSpPr>
        <p:spPr>
          <a:xfrm>
            <a:off x="1624013" y="3488405"/>
            <a:ext cx="3377293" cy="1569660"/>
          </a:xfrm>
          <a:prstGeom prst="rect">
            <a:avLst/>
          </a:prstGeom>
          <a:noFill/>
        </p:spPr>
        <p:txBody>
          <a:bodyPr wrap="square" rtlCol="0">
            <a:spAutoFit/>
          </a:bodyPr>
          <a:lstStyle/>
          <a:p>
            <a:r>
              <a:rPr lang="en-GB" sz="2400" dirty="0"/>
              <a:t>Communication difficulties: verbal fluency, speech production, reading, writing</a:t>
            </a:r>
          </a:p>
        </p:txBody>
      </p:sp>
      <p:sp>
        <p:nvSpPr>
          <p:cNvPr id="6" name="CasellaDiTesto 5">
            <a:extLst>
              <a:ext uri="{FF2B5EF4-FFF2-40B4-BE49-F238E27FC236}">
                <a16:creationId xmlns:a16="http://schemas.microsoft.com/office/drawing/2014/main" id="{8536D1A9-5E6C-4E9B-9C99-8D9988F99EEE}"/>
              </a:ext>
            </a:extLst>
          </p:cNvPr>
          <p:cNvSpPr txBox="1"/>
          <p:nvPr/>
        </p:nvSpPr>
        <p:spPr>
          <a:xfrm>
            <a:off x="8054750" y="3391326"/>
            <a:ext cx="3722912" cy="830997"/>
          </a:xfrm>
          <a:prstGeom prst="rect">
            <a:avLst/>
          </a:prstGeom>
          <a:noFill/>
        </p:spPr>
        <p:txBody>
          <a:bodyPr wrap="square" rtlCol="0">
            <a:spAutoFit/>
          </a:bodyPr>
          <a:lstStyle/>
          <a:p>
            <a:r>
              <a:rPr lang="en-GB" sz="2400" dirty="0"/>
              <a:t>Confusion of space and time: orientation</a:t>
            </a:r>
          </a:p>
        </p:txBody>
      </p:sp>
      <p:sp>
        <p:nvSpPr>
          <p:cNvPr id="8" name="CasellaDiTesto 7">
            <a:extLst>
              <a:ext uri="{FF2B5EF4-FFF2-40B4-BE49-F238E27FC236}">
                <a16:creationId xmlns:a16="http://schemas.microsoft.com/office/drawing/2014/main" id="{3F93AF71-4B70-E55C-3D8D-FD25979A16DA}"/>
              </a:ext>
            </a:extLst>
          </p:cNvPr>
          <p:cNvSpPr txBox="1"/>
          <p:nvPr/>
        </p:nvSpPr>
        <p:spPr>
          <a:xfrm>
            <a:off x="3367429" y="5217427"/>
            <a:ext cx="3722912" cy="1200329"/>
          </a:xfrm>
          <a:prstGeom prst="rect">
            <a:avLst/>
          </a:prstGeom>
          <a:noFill/>
        </p:spPr>
        <p:txBody>
          <a:bodyPr wrap="square" rtlCol="0">
            <a:spAutoFit/>
          </a:bodyPr>
          <a:lstStyle/>
          <a:p>
            <a:r>
              <a:rPr lang="en-GB" sz="2400" dirty="0"/>
              <a:t>Difficulty doing familiar tasks: reaction time, working memory, attention</a:t>
            </a:r>
          </a:p>
        </p:txBody>
      </p:sp>
      <p:sp>
        <p:nvSpPr>
          <p:cNvPr id="64" name="CasellaDiTesto 63">
            <a:extLst>
              <a:ext uri="{FF2B5EF4-FFF2-40B4-BE49-F238E27FC236}">
                <a16:creationId xmlns:a16="http://schemas.microsoft.com/office/drawing/2014/main" id="{9FCCBF79-C875-C070-8F06-C0D6E9009F78}"/>
              </a:ext>
            </a:extLst>
          </p:cNvPr>
          <p:cNvSpPr txBox="1"/>
          <p:nvPr/>
        </p:nvSpPr>
        <p:spPr>
          <a:xfrm>
            <a:off x="7683102" y="4961731"/>
            <a:ext cx="3916136" cy="1200329"/>
          </a:xfrm>
          <a:prstGeom prst="rect">
            <a:avLst/>
          </a:prstGeom>
          <a:noFill/>
        </p:spPr>
        <p:txBody>
          <a:bodyPr wrap="square" rtlCol="0">
            <a:spAutoFit/>
          </a:bodyPr>
          <a:lstStyle/>
          <a:p>
            <a:r>
              <a:rPr lang="en-GB" sz="2400" dirty="0"/>
              <a:t>Misplacing items: visuospatial representation and attention, identifying, naming</a:t>
            </a:r>
          </a:p>
        </p:txBody>
      </p:sp>
      <p:sp>
        <p:nvSpPr>
          <p:cNvPr id="66" name="CasellaDiTesto 65">
            <a:extLst>
              <a:ext uri="{FF2B5EF4-FFF2-40B4-BE49-F238E27FC236}">
                <a16:creationId xmlns:a16="http://schemas.microsoft.com/office/drawing/2014/main" id="{9F2274B7-1B5D-A68E-211D-CF509951725E}"/>
              </a:ext>
            </a:extLst>
          </p:cNvPr>
          <p:cNvSpPr txBox="1"/>
          <p:nvPr/>
        </p:nvSpPr>
        <p:spPr>
          <a:xfrm>
            <a:off x="5113736" y="3932600"/>
            <a:ext cx="2821100" cy="830997"/>
          </a:xfrm>
          <a:prstGeom prst="rect">
            <a:avLst/>
          </a:prstGeom>
          <a:noFill/>
        </p:spPr>
        <p:txBody>
          <a:bodyPr wrap="square" rtlCol="0">
            <a:spAutoFit/>
          </a:bodyPr>
          <a:lstStyle/>
          <a:p>
            <a:r>
              <a:rPr lang="en-GB" sz="2400" dirty="0"/>
              <a:t>Depression, changes in personality</a:t>
            </a:r>
          </a:p>
        </p:txBody>
      </p:sp>
    </p:spTree>
    <p:extLst>
      <p:ext uri="{BB962C8B-B14F-4D97-AF65-F5344CB8AC3E}">
        <p14:creationId xmlns:p14="http://schemas.microsoft.com/office/powerpoint/2010/main" val="226893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64"/>
                                        </p:tgtEl>
                                        <p:attrNameLst>
                                          <p:attrName>style.visibility</p:attrName>
                                        </p:attrNameLst>
                                      </p:cBhvr>
                                      <p:to>
                                        <p:strVal val="visible"/>
                                      </p:to>
                                    </p:set>
                                    <p:animEffect transition="in" filter="circle(in)">
                                      <p:cBhvr>
                                        <p:cTn id="34" dur="2000"/>
                                        <p:tgtEl>
                                          <p:spTgt spid="64"/>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Vertical)">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8" grpId="0"/>
      <p:bldP spid="64" grpId="0"/>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0434CE-8543-90F8-F9CF-99174DC7F50A}"/>
              </a:ext>
            </a:extLst>
          </p:cNvPr>
          <p:cNvSpPr>
            <a:spLocks noGrp="1"/>
          </p:cNvSpPr>
          <p:nvPr>
            <p:ph type="title"/>
          </p:nvPr>
        </p:nvSpPr>
        <p:spPr>
          <a:xfrm>
            <a:off x="1200318" y="286079"/>
            <a:ext cx="9905998" cy="957705"/>
          </a:xfrm>
        </p:spPr>
        <p:txBody>
          <a:bodyPr/>
          <a:lstStyle/>
          <a:p>
            <a:pPr algn="ctr"/>
            <a:r>
              <a:rPr lang="en-GB"/>
              <a:t>The MANY DEMENTIAS: most common types</a:t>
            </a:r>
          </a:p>
        </p:txBody>
      </p:sp>
      <p:grpSp>
        <p:nvGrpSpPr>
          <p:cNvPr id="12" name="Gruppo 11">
            <a:extLst>
              <a:ext uri="{FF2B5EF4-FFF2-40B4-BE49-F238E27FC236}">
                <a16:creationId xmlns:a16="http://schemas.microsoft.com/office/drawing/2014/main" id="{BDD5E597-7496-86AF-2699-18544C696A37}"/>
              </a:ext>
            </a:extLst>
          </p:cNvPr>
          <p:cNvGrpSpPr/>
          <p:nvPr/>
        </p:nvGrpSpPr>
        <p:grpSpPr>
          <a:xfrm>
            <a:off x="2426357" y="1995055"/>
            <a:ext cx="8007840" cy="3693148"/>
            <a:chOff x="2274857" y="2372640"/>
            <a:chExt cx="8007840" cy="3551760"/>
          </a:xfrm>
        </p:grpSpPr>
        <mc:AlternateContent xmlns:mc="http://schemas.openxmlformats.org/markup-compatibility/2006" xmlns:p14="http://schemas.microsoft.com/office/powerpoint/2010/main">
          <mc:Choice Requires="p14">
            <p:contentPart p14:bwMode="auto" r:id="rId3">
              <p14:nvContentPartPr>
                <p14:cNvPr id="9" name="Input penna 8">
                  <a:extLst>
                    <a:ext uri="{FF2B5EF4-FFF2-40B4-BE49-F238E27FC236}">
                      <a16:creationId xmlns:a16="http://schemas.microsoft.com/office/drawing/2014/main" id="{A1B3EEFE-07FE-F2F9-43C8-6C1212C1C5FF}"/>
                    </a:ext>
                  </a:extLst>
                </p14:cNvPr>
                <p14:cNvContentPartPr/>
                <p14:nvPr/>
              </p14:nvContentPartPr>
              <p14:xfrm>
                <a:off x="2274857" y="2372640"/>
                <a:ext cx="7764120" cy="3551760"/>
              </p14:xfrm>
            </p:contentPart>
          </mc:Choice>
          <mc:Fallback xmlns="">
            <p:pic>
              <p:nvPicPr>
                <p:cNvPr id="9" name="Input penna 8">
                  <a:extLst>
                    <a:ext uri="{FF2B5EF4-FFF2-40B4-BE49-F238E27FC236}">
                      <a16:creationId xmlns:a16="http://schemas.microsoft.com/office/drawing/2014/main" id="{A1B3EEFE-07FE-F2F9-43C8-6C1212C1C5FF}"/>
                    </a:ext>
                  </a:extLst>
                </p:cNvPr>
                <p:cNvPicPr/>
                <p:nvPr/>
              </p:nvPicPr>
              <p:blipFill>
                <a:blip r:embed="rId4"/>
                <a:stretch>
                  <a:fillRect/>
                </a:stretch>
              </p:blipFill>
              <p:spPr>
                <a:xfrm>
                  <a:off x="2265857" y="2364000"/>
                  <a:ext cx="7781760" cy="35694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put penna 9">
                  <a:extLst>
                    <a:ext uri="{FF2B5EF4-FFF2-40B4-BE49-F238E27FC236}">
                      <a16:creationId xmlns:a16="http://schemas.microsoft.com/office/drawing/2014/main" id="{B510A150-0C55-2FEE-5CC5-9E73C6843D99}"/>
                    </a:ext>
                  </a:extLst>
                </p14:cNvPr>
                <p14:cNvContentPartPr/>
                <p14:nvPr/>
              </p14:nvContentPartPr>
              <p14:xfrm>
                <a:off x="10014497" y="5409600"/>
                <a:ext cx="11880" cy="446400"/>
              </p14:xfrm>
            </p:contentPart>
          </mc:Choice>
          <mc:Fallback xmlns="">
            <p:pic>
              <p:nvPicPr>
                <p:cNvPr id="10" name="Input penna 9">
                  <a:extLst>
                    <a:ext uri="{FF2B5EF4-FFF2-40B4-BE49-F238E27FC236}">
                      <a16:creationId xmlns:a16="http://schemas.microsoft.com/office/drawing/2014/main" id="{B510A150-0C55-2FEE-5CC5-9E73C6843D99}"/>
                    </a:ext>
                  </a:extLst>
                </p:cNvPr>
                <p:cNvPicPr/>
                <p:nvPr/>
              </p:nvPicPr>
              <p:blipFill>
                <a:blip r:embed="rId6"/>
                <a:stretch>
                  <a:fillRect/>
                </a:stretch>
              </p:blipFill>
              <p:spPr>
                <a:xfrm>
                  <a:off x="10005857" y="5400960"/>
                  <a:ext cx="29520" cy="464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put penna 10">
                  <a:extLst>
                    <a:ext uri="{FF2B5EF4-FFF2-40B4-BE49-F238E27FC236}">
                      <a16:creationId xmlns:a16="http://schemas.microsoft.com/office/drawing/2014/main" id="{43B09911-957B-BF7B-ED7D-D9CB0C302D8F}"/>
                    </a:ext>
                  </a:extLst>
                </p14:cNvPr>
                <p14:cNvContentPartPr/>
                <p14:nvPr/>
              </p14:nvContentPartPr>
              <p14:xfrm>
                <a:off x="10014497" y="5420760"/>
                <a:ext cx="268200" cy="439920"/>
              </p14:xfrm>
            </p:contentPart>
          </mc:Choice>
          <mc:Fallback xmlns="">
            <p:pic>
              <p:nvPicPr>
                <p:cNvPr id="11" name="Input penna 10">
                  <a:extLst>
                    <a:ext uri="{FF2B5EF4-FFF2-40B4-BE49-F238E27FC236}">
                      <a16:creationId xmlns:a16="http://schemas.microsoft.com/office/drawing/2014/main" id="{43B09911-957B-BF7B-ED7D-D9CB0C302D8F}"/>
                    </a:ext>
                  </a:extLst>
                </p:cNvPr>
                <p:cNvPicPr/>
                <p:nvPr/>
              </p:nvPicPr>
              <p:blipFill>
                <a:blip r:embed="rId8"/>
                <a:stretch>
                  <a:fillRect/>
                </a:stretch>
              </p:blipFill>
              <p:spPr>
                <a:xfrm>
                  <a:off x="10005857" y="5412120"/>
                  <a:ext cx="285840" cy="457560"/>
                </a:xfrm>
                <a:prstGeom prst="rect">
                  <a:avLst/>
                </a:prstGeom>
              </p:spPr>
            </p:pic>
          </mc:Fallback>
        </mc:AlternateContent>
      </p:grpSp>
      <p:grpSp>
        <p:nvGrpSpPr>
          <p:cNvPr id="15" name="Gruppo 14">
            <a:extLst>
              <a:ext uri="{FF2B5EF4-FFF2-40B4-BE49-F238E27FC236}">
                <a16:creationId xmlns:a16="http://schemas.microsoft.com/office/drawing/2014/main" id="{150C6B64-BA62-CF9A-0065-B9F4A64D836D}"/>
              </a:ext>
            </a:extLst>
          </p:cNvPr>
          <p:cNvGrpSpPr/>
          <p:nvPr/>
        </p:nvGrpSpPr>
        <p:grpSpPr>
          <a:xfrm>
            <a:off x="2154839" y="1895434"/>
            <a:ext cx="649440" cy="531720"/>
            <a:chOff x="2072177" y="2050800"/>
            <a:chExt cx="649440" cy="531720"/>
          </a:xfrm>
        </p:grpSpPr>
        <mc:AlternateContent xmlns:mc="http://schemas.openxmlformats.org/markup-compatibility/2006" xmlns:p14="http://schemas.microsoft.com/office/powerpoint/2010/main">
          <mc:Choice Requires="p14">
            <p:contentPart p14:bwMode="auto" r:id="rId9">
              <p14:nvContentPartPr>
                <p14:cNvPr id="13" name="Input penna 12">
                  <a:extLst>
                    <a:ext uri="{FF2B5EF4-FFF2-40B4-BE49-F238E27FC236}">
                      <a16:creationId xmlns:a16="http://schemas.microsoft.com/office/drawing/2014/main" id="{98F5EC8A-0B7C-255C-E696-6B19EE9D0DC9}"/>
                    </a:ext>
                  </a:extLst>
                </p14:cNvPr>
                <p14:cNvContentPartPr/>
                <p14:nvPr/>
              </p14:nvContentPartPr>
              <p14:xfrm>
                <a:off x="2144537" y="2503320"/>
                <a:ext cx="577080" cy="11160"/>
              </p14:xfrm>
            </p:contentPart>
          </mc:Choice>
          <mc:Fallback xmlns="">
            <p:pic>
              <p:nvPicPr>
                <p:cNvPr id="13" name="Input penna 12">
                  <a:extLst>
                    <a:ext uri="{FF2B5EF4-FFF2-40B4-BE49-F238E27FC236}">
                      <a16:creationId xmlns:a16="http://schemas.microsoft.com/office/drawing/2014/main" id="{98F5EC8A-0B7C-255C-E696-6B19EE9D0DC9}"/>
                    </a:ext>
                  </a:extLst>
                </p:cNvPr>
                <p:cNvPicPr/>
                <p:nvPr/>
              </p:nvPicPr>
              <p:blipFill>
                <a:blip r:embed="rId10"/>
                <a:stretch>
                  <a:fillRect/>
                </a:stretch>
              </p:blipFill>
              <p:spPr>
                <a:xfrm>
                  <a:off x="2135897" y="2494320"/>
                  <a:ext cx="59472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4" name="Input penna 13">
                  <a:extLst>
                    <a:ext uri="{FF2B5EF4-FFF2-40B4-BE49-F238E27FC236}">
                      <a16:creationId xmlns:a16="http://schemas.microsoft.com/office/drawing/2014/main" id="{D68F0384-A0EC-A365-87B6-A2CA90A9C162}"/>
                    </a:ext>
                  </a:extLst>
                </p14:cNvPr>
                <p14:cNvContentPartPr/>
                <p14:nvPr/>
              </p14:nvContentPartPr>
              <p14:xfrm>
                <a:off x="2072177" y="2050800"/>
                <a:ext cx="550080" cy="531720"/>
              </p14:xfrm>
            </p:contentPart>
          </mc:Choice>
          <mc:Fallback xmlns="">
            <p:pic>
              <p:nvPicPr>
                <p:cNvPr id="14" name="Input penna 13">
                  <a:extLst>
                    <a:ext uri="{FF2B5EF4-FFF2-40B4-BE49-F238E27FC236}">
                      <a16:creationId xmlns:a16="http://schemas.microsoft.com/office/drawing/2014/main" id="{D68F0384-A0EC-A365-87B6-A2CA90A9C162}"/>
                    </a:ext>
                  </a:extLst>
                </p:cNvPr>
                <p:cNvPicPr/>
                <p:nvPr/>
              </p:nvPicPr>
              <p:blipFill>
                <a:blip r:embed="rId12"/>
                <a:stretch>
                  <a:fillRect/>
                </a:stretch>
              </p:blipFill>
              <p:spPr>
                <a:xfrm>
                  <a:off x="2063537" y="2042160"/>
                  <a:ext cx="567720" cy="549360"/>
                </a:xfrm>
                <a:prstGeom prst="rect">
                  <a:avLst/>
                </a:prstGeom>
              </p:spPr>
            </p:pic>
          </mc:Fallback>
        </mc:AlternateContent>
      </p:grpSp>
      <p:sp>
        <p:nvSpPr>
          <p:cNvPr id="16" name="CasellaDiTesto 15">
            <a:extLst>
              <a:ext uri="{FF2B5EF4-FFF2-40B4-BE49-F238E27FC236}">
                <a16:creationId xmlns:a16="http://schemas.microsoft.com/office/drawing/2014/main" id="{0900D85B-16E8-0F32-0196-C9F291BDFB92}"/>
              </a:ext>
            </a:extLst>
          </p:cNvPr>
          <p:cNvSpPr txBox="1"/>
          <p:nvPr/>
        </p:nvSpPr>
        <p:spPr>
          <a:xfrm>
            <a:off x="2464397" y="5688203"/>
            <a:ext cx="1061237" cy="461665"/>
          </a:xfrm>
          <a:prstGeom prst="rect">
            <a:avLst/>
          </a:prstGeom>
          <a:noFill/>
        </p:spPr>
        <p:txBody>
          <a:bodyPr wrap="square" rtlCol="0">
            <a:spAutoFit/>
          </a:bodyPr>
          <a:lstStyle/>
          <a:p>
            <a:r>
              <a:rPr lang="en-GB" sz="2400"/>
              <a:t>Mental</a:t>
            </a:r>
          </a:p>
        </p:txBody>
      </p:sp>
      <p:sp>
        <p:nvSpPr>
          <p:cNvPr id="17" name="CasellaDiTesto 16">
            <a:extLst>
              <a:ext uri="{FF2B5EF4-FFF2-40B4-BE49-F238E27FC236}">
                <a16:creationId xmlns:a16="http://schemas.microsoft.com/office/drawing/2014/main" id="{6C0BAB75-FC56-0258-91F2-160659E6669A}"/>
              </a:ext>
            </a:extLst>
          </p:cNvPr>
          <p:cNvSpPr txBox="1"/>
          <p:nvPr/>
        </p:nvSpPr>
        <p:spPr>
          <a:xfrm>
            <a:off x="842096" y="2365842"/>
            <a:ext cx="1632908" cy="461665"/>
          </a:xfrm>
          <a:prstGeom prst="rect">
            <a:avLst/>
          </a:prstGeom>
          <a:noFill/>
        </p:spPr>
        <p:txBody>
          <a:bodyPr wrap="square" rtlCol="0">
            <a:spAutoFit/>
          </a:bodyPr>
          <a:lstStyle/>
          <a:p>
            <a:r>
              <a:rPr lang="en-GB" sz="2400"/>
              <a:t>Dependent</a:t>
            </a:r>
          </a:p>
        </p:txBody>
      </p:sp>
      <p:sp>
        <p:nvSpPr>
          <p:cNvPr id="18" name="CasellaDiTesto 17">
            <a:extLst>
              <a:ext uri="{FF2B5EF4-FFF2-40B4-BE49-F238E27FC236}">
                <a16:creationId xmlns:a16="http://schemas.microsoft.com/office/drawing/2014/main" id="{00922996-9771-980B-77D4-73B91BBEBBD6}"/>
              </a:ext>
            </a:extLst>
          </p:cNvPr>
          <p:cNvSpPr txBox="1"/>
          <p:nvPr/>
        </p:nvSpPr>
        <p:spPr>
          <a:xfrm>
            <a:off x="847517" y="4934938"/>
            <a:ext cx="1702740" cy="461665"/>
          </a:xfrm>
          <a:prstGeom prst="rect">
            <a:avLst/>
          </a:prstGeom>
          <a:noFill/>
        </p:spPr>
        <p:txBody>
          <a:bodyPr wrap="square" rtlCol="0">
            <a:spAutoFit/>
          </a:bodyPr>
          <a:lstStyle/>
          <a:p>
            <a:r>
              <a:rPr lang="en-GB" sz="2400"/>
              <a:t>Independent</a:t>
            </a:r>
          </a:p>
        </p:txBody>
      </p:sp>
      <p:sp>
        <p:nvSpPr>
          <p:cNvPr id="20" name="CasellaDiTesto 19">
            <a:extLst>
              <a:ext uri="{FF2B5EF4-FFF2-40B4-BE49-F238E27FC236}">
                <a16:creationId xmlns:a16="http://schemas.microsoft.com/office/drawing/2014/main" id="{EFA90160-3A42-9E6B-2029-0BBACBD06581}"/>
              </a:ext>
            </a:extLst>
          </p:cNvPr>
          <p:cNvSpPr txBox="1"/>
          <p:nvPr/>
        </p:nvSpPr>
        <p:spPr>
          <a:xfrm>
            <a:off x="9076157" y="5816615"/>
            <a:ext cx="1282234" cy="461665"/>
          </a:xfrm>
          <a:prstGeom prst="rect">
            <a:avLst/>
          </a:prstGeom>
          <a:noFill/>
        </p:spPr>
        <p:txBody>
          <a:bodyPr wrap="square" rtlCol="0">
            <a:spAutoFit/>
          </a:bodyPr>
          <a:lstStyle/>
          <a:p>
            <a:r>
              <a:rPr lang="en-GB" sz="2400"/>
              <a:t>Physical</a:t>
            </a:r>
          </a:p>
        </p:txBody>
      </p:sp>
      <p:sp>
        <p:nvSpPr>
          <p:cNvPr id="19" name="Ovale 18">
            <a:extLst>
              <a:ext uri="{FF2B5EF4-FFF2-40B4-BE49-F238E27FC236}">
                <a16:creationId xmlns:a16="http://schemas.microsoft.com/office/drawing/2014/main" id="{54641FDF-FF0C-191F-D56C-54686198190A}"/>
              </a:ext>
            </a:extLst>
          </p:cNvPr>
          <p:cNvSpPr/>
          <p:nvPr/>
        </p:nvSpPr>
        <p:spPr>
          <a:xfrm>
            <a:off x="3100806" y="2484237"/>
            <a:ext cx="2732316" cy="2007768"/>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a:t>AD 60-70%</a:t>
            </a:r>
          </a:p>
        </p:txBody>
      </p:sp>
      <p:sp>
        <p:nvSpPr>
          <p:cNvPr id="21" name="Ovale 20">
            <a:extLst>
              <a:ext uri="{FF2B5EF4-FFF2-40B4-BE49-F238E27FC236}">
                <a16:creationId xmlns:a16="http://schemas.microsoft.com/office/drawing/2014/main" id="{1BD094AA-E9B4-FC49-C703-55DACB98B4C7}"/>
              </a:ext>
            </a:extLst>
          </p:cNvPr>
          <p:cNvSpPr/>
          <p:nvPr/>
        </p:nvSpPr>
        <p:spPr>
          <a:xfrm>
            <a:off x="4165519" y="4082142"/>
            <a:ext cx="1851796" cy="13033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GB" sz="1700"/>
              <a:t>LEWI-BODY 4%</a:t>
            </a:r>
          </a:p>
        </p:txBody>
      </p:sp>
      <p:sp>
        <p:nvSpPr>
          <p:cNvPr id="22" name="Ovale 21">
            <a:extLst>
              <a:ext uri="{FF2B5EF4-FFF2-40B4-BE49-F238E27FC236}">
                <a16:creationId xmlns:a16="http://schemas.microsoft.com/office/drawing/2014/main" id="{F09044B8-7E17-6CA3-E10D-4F272DB893C6}"/>
              </a:ext>
            </a:extLst>
          </p:cNvPr>
          <p:cNvSpPr/>
          <p:nvPr/>
        </p:nvSpPr>
        <p:spPr>
          <a:xfrm>
            <a:off x="4165518" y="2955636"/>
            <a:ext cx="1987799" cy="1524816"/>
          </a:xfrm>
          <a:prstGeom prst="ellipse">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SUBCORTICAL</a:t>
            </a:r>
          </a:p>
        </p:txBody>
      </p:sp>
      <p:sp>
        <p:nvSpPr>
          <p:cNvPr id="23" name="Ovale 22">
            <a:extLst>
              <a:ext uri="{FF2B5EF4-FFF2-40B4-BE49-F238E27FC236}">
                <a16:creationId xmlns:a16="http://schemas.microsoft.com/office/drawing/2014/main" id="{A5640EB2-CEDE-0F8D-1C89-BF3DFAF03372}"/>
              </a:ext>
            </a:extLst>
          </p:cNvPr>
          <p:cNvSpPr/>
          <p:nvPr/>
        </p:nvSpPr>
        <p:spPr>
          <a:xfrm>
            <a:off x="5597236" y="2692834"/>
            <a:ext cx="1568182" cy="1225688"/>
          </a:xfrm>
          <a:prstGeom prst="ellipse">
            <a:avLst/>
          </a:prstGeom>
          <a:solidFill>
            <a:schemeClr val="accent6">
              <a:lumMod val="5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a:t>FTD 2%</a:t>
            </a:r>
          </a:p>
        </p:txBody>
      </p:sp>
      <p:sp>
        <p:nvSpPr>
          <p:cNvPr id="24" name="Ovale 23">
            <a:extLst>
              <a:ext uri="{FF2B5EF4-FFF2-40B4-BE49-F238E27FC236}">
                <a16:creationId xmlns:a16="http://schemas.microsoft.com/office/drawing/2014/main" id="{8B71904F-2070-D541-741E-F3D3930B9CFC}"/>
              </a:ext>
            </a:extLst>
          </p:cNvPr>
          <p:cNvSpPr/>
          <p:nvPr/>
        </p:nvSpPr>
        <p:spPr>
          <a:xfrm>
            <a:off x="6448049" y="3069850"/>
            <a:ext cx="1574949" cy="150032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STROKE</a:t>
            </a:r>
          </a:p>
        </p:txBody>
      </p:sp>
      <p:sp>
        <p:nvSpPr>
          <p:cNvPr id="25" name="Ovale 24">
            <a:extLst>
              <a:ext uri="{FF2B5EF4-FFF2-40B4-BE49-F238E27FC236}">
                <a16:creationId xmlns:a16="http://schemas.microsoft.com/office/drawing/2014/main" id="{C7E1EE3B-5DBC-8BE9-59F4-BA258C7BF1C2}"/>
              </a:ext>
            </a:extLst>
          </p:cNvPr>
          <p:cNvSpPr/>
          <p:nvPr/>
        </p:nvSpPr>
        <p:spPr>
          <a:xfrm>
            <a:off x="7677902" y="3312355"/>
            <a:ext cx="1923936" cy="1452486"/>
          </a:xfrm>
          <a:prstGeom prst="ellipse">
            <a:avLst/>
          </a:prstGeom>
          <a:solidFill>
            <a:schemeClr val="accent4">
              <a:lumMod val="5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t>PARKINSON’S DEMENTIA 2%</a:t>
            </a:r>
          </a:p>
        </p:txBody>
      </p:sp>
      <p:cxnSp>
        <p:nvCxnSpPr>
          <p:cNvPr id="4" name="Connettore diritto 3"/>
          <p:cNvCxnSpPr/>
          <p:nvPr/>
        </p:nvCxnSpPr>
        <p:spPr>
          <a:xfrm flipV="1">
            <a:off x="5300492" y="1947918"/>
            <a:ext cx="1358369" cy="1298803"/>
          </a:xfrm>
          <a:prstGeom prst="line">
            <a:avLst/>
          </a:prstGeom>
        </p:spPr>
        <p:style>
          <a:lnRef idx="1">
            <a:schemeClr val="dk1"/>
          </a:lnRef>
          <a:fillRef idx="0">
            <a:schemeClr val="dk1"/>
          </a:fillRef>
          <a:effectRef idx="0">
            <a:schemeClr val="dk1"/>
          </a:effectRef>
          <a:fontRef idx="minor">
            <a:schemeClr val="tx1"/>
          </a:fontRef>
        </p:style>
      </p:cxnSp>
      <p:cxnSp>
        <p:nvCxnSpPr>
          <p:cNvPr id="26" name="Connettore diritto 25"/>
          <p:cNvCxnSpPr/>
          <p:nvPr/>
        </p:nvCxnSpPr>
        <p:spPr>
          <a:xfrm flipH="1" flipV="1">
            <a:off x="7003131" y="1941563"/>
            <a:ext cx="553301" cy="1622223"/>
          </a:xfrm>
          <a:prstGeom prst="line">
            <a:avLst/>
          </a:prstGeom>
        </p:spPr>
        <p:style>
          <a:lnRef idx="1">
            <a:schemeClr val="dk1"/>
          </a:lnRef>
          <a:fillRef idx="0">
            <a:schemeClr val="dk1"/>
          </a:fillRef>
          <a:effectRef idx="0">
            <a:schemeClr val="dk1"/>
          </a:effectRef>
          <a:fontRef idx="minor">
            <a:schemeClr val="tx1"/>
          </a:fontRef>
        </p:style>
      </p:cxnSp>
      <p:sp>
        <p:nvSpPr>
          <p:cNvPr id="27" name="CasellaDiTesto 26"/>
          <p:cNvSpPr txBox="1"/>
          <p:nvPr/>
        </p:nvSpPr>
        <p:spPr>
          <a:xfrm>
            <a:off x="5665565" y="1572231"/>
            <a:ext cx="3213435" cy="369332"/>
          </a:xfrm>
          <a:prstGeom prst="rect">
            <a:avLst/>
          </a:prstGeom>
          <a:noFill/>
        </p:spPr>
        <p:txBody>
          <a:bodyPr wrap="square" rtlCol="0">
            <a:spAutoFit/>
          </a:bodyPr>
          <a:lstStyle/>
          <a:p>
            <a:r>
              <a:rPr lang="it-IT"/>
              <a:t>VASCULAR DEMENTIA 10-20%</a:t>
            </a:r>
          </a:p>
        </p:txBody>
      </p:sp>
      <p:sp>
        <p:nvSpPr>
          <p:cNvPr id="28" name="Rettangolo arrotondato 27"/>
          <p:cNvSpPr/>
          <p:nvPr/>
        </p:nvSpPr>
        <p:spPr>
          <a:xfrm>
            <a:off x="5597236" y="1487055"/>
            <a:ext cx="3121891" cy="454508"/>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it-IT"/>
          </a:p>
        </p:txBody>
      </p:sp>
    </p:spTree>
    <p:extLst>
      <p:ext uri="{BB962C8B-B14F-4D97-AF65-F5344CB8AC3E}">
        <p14:creationId xmlns:p14="http://schemas.microsoft.com/office/powerpoint/2010/main" val="847101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3644E9A-10E4-3DF1-3962-BD48474330D5}"/>
              </a:ext>
            </a:extLst>
          </p:cNvPr>
          <p:cNvSpPr>
            <a:spLocks noGrp="1"/>
          </p:cNvSpPr>
          <p:nvPr>
            <p:ph type="title"/>
          </p:nvPr>
        </p:nvSpPr>
        <p:spPr/>
        <p:txBody>
          <a:bodyPr/>
          <a:lstStyle/>
          <a:p>
            <a:pPr algn="ctr"/>
            <a:r>
              <a:rPr lang="en-GB" dirty="0"/>
              <a:t>The stigma of AGING AND dementia</a:t>
            </a:r>
          </a:p>
        </p:txBody>
      </p:sp>
      <p:sp>
        <p:nvSpPr>
          <p:cNvPr id="3" name="CasellaDiTesto 2"/>
          <p:cNvSpPr txBox="1"/>
          <p:nvPr/>
        </p:nvSpPr>
        <p:spPr>
          <a:xfrm>
            <a:off x="1141413" y="3184489"/>
            <a:ext cx="3362036" cy="707886"/>
          </a:xfrm>
          <a:prstGeom prst="rect">
            <a:avLst/>
          </a:prstGeom>
          <a:noFill/>
        </p:spPr>
        <p:txBody>
          <a:bodyPr wrap="square" rtlCol="0">
            <a:spAutoFit/>
          </a:bodyPr>
          <a:lstStyle/>
          <a:p>
            <a:r>
              <a:rPr lang="en-GB" sz="2000" dirty="0"/>
              <a:t>Do only older people aged 75+ develop dementia?</a:t>
            </a:r>
          </a:p>
        </p:txBody>
      </p:sp>
      <p:sp>
        <p:nvSpPr>
          <p:cNvPr id="4" name="CasellaDiTesto 3"/>
          <p:cNvSpPr txBox="1"/>
          <p:nvPr/>
        </p:nvSpPr>
        <p:spPr>
          <a:xfrm>
            <a:off x="6779490" y="2413805"/>
            <a:ext cx="3011055" cy="707886"/>
          </a:xfrm>
          <a:prstGeom prst="rect">
            <a:avLst/>
          </a:prstGeom>
          <a:noFill/>
        </p:spPr>
        <p:txBody>
          <a:bodyPr wrap="square" rtlCol="0">
            <a:spAutoFit/>
          </a:bodyPr>
          <a:lstStyle/>
          <a:p>
            <a:r>
              <a:rPr lang="en-GB" sz="2000" dirty="0"/>
              <a:t>Can people with dementia learn anything new?</a:t>
            </a:r>
          </a:p>
        </p:txBody>
      </p:sp>
      <p:sp>
        <p:nvSpPr>
          <p:cNvPr id="5" name="CasellaDiTesto 4"/>
          <p:cNvSpPr txBox="1"/>
          <p:nvPr/>
        </p:nvSpPr>
        <p:spPr>
          <a:xfrm flipH="1">
            <a:off x="2057759" y="4309116"/>
            <a:ext cx="4197206" cy="707886"/>
          </a:xfrm>
          <a:prstGeom prst="rect">
            <a:avLst/>
          </a:prstGeom>
          <a:noFill/>
        </p:spPr>
        <p:txBody>
          <a:bodyPr wrap="square" rtlCol="0">
            <a:spAutoFit/>
          </a:bodyPr>
          <a:lstStyle/>
          <a:p>
            <a:r>
              <a:rPr lang="en-GB" sz="2000" dirty="0"/>
              <a:t>Is it helpful to maintain hobbies and interests for someone with dementia?</a:t>
            </a:r>
          </a:p>
        </p:txBody>
      </p:sp>
      <p:sp>
        <p:nvSpPr>
          <p:cNvPr id="6" name="CasellaDiTesto 5"/>
          <p:cNvSpPr txBox="1"/>
          <p:nvPr/>
        </p:nvSpPr>
        <p:spPr>
          <a:xfrm>
            <a:off x="2752435" y="2059862"/>
            <a:ext cx="2807855" cy="707886"/>
          </a:xfrm>
          <a:prstGeom prst="rect">
            <a:avLst/>
          </a:prstGeom>
          <a:noFill/>
        </p:spPr>
        <p:txBody>
          <a:bodyPr wrap="square" rtlCol="0">
            <a:spAutoFit/>
          </a:bodyPr>
          <a:lstStyle/>
          <a:p>
            <a:r>
              <a:rPr lang="en-GB" sz="2000" dirty="0"/>
              <a:t>Is it normal to develop dementia as people age?</a:t>
            </a:r>
          </a:p>
        </p:txBody>
      </p:sp>
      <p:sp>
        <p:nvSpPr>
          <p:cNvPr id="7" name="CasellaDiTesto 6"/>
          <p:cNvSpPr txBox="1"/>
          <p:nvPr/>
        </p:nvSpPr>
        <p:spPr>
          <a:xfrm>
            <a:off x="7620000" y="3538432"/>
            <a:ext cx="2798618" cy="707886"/>
          </a:xfrm>
          <a:prstGeom prst="rect">
            <a:avLst/>
          </a:prstGeom>
          <a:noFill/>
        </p:spPr>
        <p:txBody>
          <a:bodyPr wrap="square" rtlCol="0">
            <a:spAutoFit/>
          </a:bodyPr>
          <a:lstStyle/>
          <a:p>
            <a:r>
              <a:rPr lang="en-GB" sz="2000" dirty="0"/>
              <a:t>Does dementia make people stupid or mad?</a:t>
            </a:r>
          </a:p>
        </p:txBody>
      </p:sp>
      <p:sp>
        <p:nvSpPr>
          <p:cNvPr id="8" name="CasellaDiTesto 7"/>
          <p:cNvSpPr txBox="1"/>
          <p:nvPr/>
        </p:nvSpPr>
        <p:spPr>
          <a:xfrm>
            <a:off x="6465454" y="4849091"/>
            <a:ext cx="3583709" cy="707886"/>
          </a:xfrm>
          <a:prstGeom prst="rect">
            <a:avLst/>
          </a:prstGeom>
          <a:noFill/>
        </p:spPr>
        <p:txBody>
          <a:bodyPr wrap="square" rtlCol="0">
            <a:spAutoFit/>
          </a:bodyPr>
          <a:lstStyle/>
          <a:p>
            <a:r>
              <a:rPr lang="en-GB" sz="2000" dirty="0"/>
              <a:t>Can people with dementia speak for themselves?</a:t>
            </a:r>
          </a:p>
        </p:txBody>
      </p:sp>
    </p:spTree>
    <p:extLst>
      <p:ext uri="{BB962C8B-B14F-4D97-AF65-F5344CB8AC3E}">
        <p14:creationId xmlns:p14="http://schemas.microsoft.com/office/powerpoint/2010/main" val="702034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71418" y="692750"/>
            <a:ext cx="7887855" cy="2596753"/>
          </a:xfrm>
          <a:prstGeom prst="wedgeEllipseCallout">
            <a:avLst>
              <a:gd name="adj1" fmla="val -29802"/>
              <a:gd name="adj2" fmla="val 69275"/>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GB" sz="1900" dirty="0"/>
              <a:t>«If you have met one person with dementia, you have only met one PERSON. That is, each individual will talk, act, remember and behave differently, not simply because of what stage (and type) of dementia they are in, but because THEY ARE WHO THEY ARE.»</a:t>
            </a:r>
          </a:p>
          <a:p>
            <a:r>
              <a:rPr lang="en-GB" sz="1900" i="1" dirty="0"/>
              <a:t>By Unknown</a:t>
            </a:r>
          </a:p>
        </p:txBody>
      </p:sp>
      <p:sp>
        <p:nvSpPr>
          <p:cNvPr id="4" name="CasellaDiTesto 3"/>
          <p:cNvSpPr txBox="1"/>
          <p:nvPr/>
        </p:nvSpPr>
        <p:spPr>
          <a:xfrm>
            <a:off x="4322618" y="2992582"/>
            <a:ext cx="6991927" cy="3007906"/>
          </a:xfrm>
          <a:prstGeom prst="wedgeEllipseCallout">
            <a:avLst>
              <a:gd name="adj1" fmla="val 34253"/>
              <a:gd name="adj2" fmla="val 60454"/>
            </a:avLst>
          </a:prstGeom>
          <a:ln>
            <a:noFill/>
          </a:ln>
          <a:effectLst>
            <a:outerShdw blurRad="50800" dist="38100" dir="18900000" algn="b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GB" sz="1900" dirty="0"/>
              <a:t>«Those with dementia are </a:t>
            </a:r>
            <a:r>
              <a:rPr lang="en-GB" sz="1900" strike="sngStrike" dirty="0"/>
              <a:t>still</a:t>
            </a:r>
            <a:r>
              <a:rPr lang="en-GB" sz="1900" dirty="0"/>
              <a:t> people and they </a:t>
            </a:r>
            <a:r>
              <a:rPr lang="en-GB" sz="1900" strike="sngStrike" dirty="0"/>
              <a:t>still</a:t>
            </a:r>
            <a:r>
              <a:rPr lang="en-GB" sz="1900" dirty="0"/>
              <a:t> have stories and they </a:t>
            </a:r>
            <a:r>
              <a:rPr lang="en-GB" sz="1900" strike="sngStrike" dirty="0"/>
              <a:t>still</a:t>
            </a:r>
            <a:r>
              <a:rPr lang="en-GB" sz="1900" dirty="0"/>
              <a:t> have character and they are all individuals and they are all unique. And they just need to be interacted with on a human level.»</a:t>
            </a:r>
          </a:p>
          <a:p>
            <a:r>
              <a:rPr lang="en-GB" sz="1900" i="1" dirty="0"/>
              <a:t>By Carey Mulligan, actress and Dementia Friends Ambassador</a:t>
            </a:r>
          </a:p>
        </p:txBody>
      </p:sp>
    </p:spTree>
    <p:extLst>
      <p:ext uri="{BB962C8B-B14F-4D97-AF65-F5344CB8AC3E}">
        <p14:creationId xmlns:p14="http://schemas.microsoft.com/office/powerpoint/2010/main" val="205708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D5687BB-CBD9-3872-F96B-F2C694F76D03}"/>
              </a:ext>
            </a:extLst>
          </p:cNvPr>
          <p:cNvSpPr>
            <a:spLocks noGrp="1"/>
          </p:cNvSpPr>
          <p:nvPr>
            <p:ph type="title"/>
          </p:nvPr>
        </p:nvSpPr>
        <p:spPr/>
        <p:txBody>
          <a:bodyPr/>
          <a:lstStyle/>
          <a:p>
            <a:pPr algn="ctr"/>
            <a:r>
              <a:rPr lang="en-GB" dirty="0"/>
              <a:t>Experiences of living with dementia</a:t>
            </a:r>
          </a:p>
        </p:txBody>
      </p:sp>
      <p:sp>
        <p:nvSpPr>
          <p:cNvPr id="3" name="CasellaDiTesto 2"/>
          <p:cNvSpPr txBox="1"/>
          <p:nvPr/>
        </p:nvSpPr>
        <p:spPr>
          <a:xfrm>
            <a:off x="1711757" y="1947978"/>
            <a:ext cx="8765310" cy="3447098"/>
          </a:xfrm>
          <a:prstGeom prst="rect">
            <a:avLst/>
          </a:prstGeom>
          <a:noFill/>
        </p:spPr>
        <p:txBody>
          <a:bodyPr wrap="square" rtlCol="0">
            <a:spAutoFit/>
          </a:bodyPr>
          <a:lstStyle/>
          <a:p>
            <a:r>
              <a:rPr lang="it-IT" sz="2000" dirty="0"/>
              <a:t>	«</a:t>
            </a:r>
            <a:r>
              <a:rPr lang="en-GB" sz="2000" dirty="0"/>
              <a:t>I’m choosing an attitude of dancing with dementia. I’m choosing to be a survivor. I’m choosing to live my life positively everyday. I love the imagery of a couple dancing with dementia. It’s a couple, a care-partnership, in which we move together. We sense each other’s needs, and change and adapt according to the changing music of the journey with dementia. It’s a very expressive way I think, of talking about the care partnership being like a dance with dementia. … as care-partners in the dance with dementia, we both have to learn to LISTEN to the music. What is happening to me, to us? What is the rhythm of our dance with dementia? … Professionals, family, friends provide cues and support for our dance with dementia. And they should be watching us dance, not playing their own music! …</a:t>
            </a:r>
            <a:r>
              <a:rPr lang="it-IT" sz="2000" dirty="0"/>
              <a:t>»</a:t>
            </a:r>
          </a:p>
          <a:p>
            <a:endParaRPr lang="en-GB" sz="2000" dirty="0"/>
          </a:p>
        </p:txBody>
      </p:sp>
      <p:sp>
        <p:nvSpPr>
          <p:cNvPr id="4" name="CasellaDiTesto 3"/>
          <p:cNvSpPr txBox="1"/>
          <p:nvPr/>
        </p:nvSpPr>
        <p:spPr>
          <a:xfrm>
            <a:off x="4343400" y="5520807"/>
            <a:ext cx="6133667" cy="707886"/>
          </a:xfrm>
          <a:prstGeom prst="rect">
            <a:avLst/>
          </a:prstGeom>
          <a:noFill/>
        </p:spPr>
        <p:txBody>
          <a:bodyPr wrap="square" rtlCol="0">
            <a:spAutoFit/>
          </a:bodyPr>
          <a:lstStyle/>
          <a:p>
            <a:r>
              <a:rPr lang="en-GB" sz="2000" i="1" dirty="0"/>
              <a:t>By Christine Bryden, diagnosed with dementia at the age of 46, author of the book “Dancing with dementia”</a:t>
            </a:r>
          </a:p>
        </p:txBody>
      </p:sp>
    </p:spTree>
    <p:extLst>
      <p:ext uri="{BB962C8B-B14F-4D97-AF65-F5344CB8AC3E}">
        <p14:creationId xmlns:p14="http://schemas.microsoft.com/office/powerpoint/2010/main" val="41340007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89514" y="535391"/>
            <a:ext cx="9905998" cy="1127155"/>
          </a:xfrm>
        </p:spPr>
        <p:txBody>
          <a:bodyPr/>
          <a:lstStyle/>
          <a:p>
            <a:pPr algn="ctr"/>
            <a:r>
              <a:rPr lang="en-GB" dirty="0"/>
              <a:t>The experience of diagnosis</a:t>
            </a:r>
          </a:p>
        </p:txBody>
      </p:sp>
      <p:pic>
        <p:nvPicPr>
          <p:cNvPr id="4" name="n9E_8fjZfk0"/>
          <p:cNvPicPr>
            <a:picLocks noRot="1" noChangeAspect="1"/>
          </p:cNvPicPr>
          <p:nvPr>
            <a:videoFile r:link="rId1"/>
          </p:nvPr>
        </p:nvPicPr>
        <p:blipFill>
          <a:blip r:embed="rId4"/>
          <a:stretch>
            <a:fillRect/>
          </a:stretch>
        </p:blipFill>
        <p:spPr>
          <a:xfrm>
            <a:off x="2254699" y="1662546"/>
            <a:ext cx="7175627" cy="4036290"/>
          </a:xfrm>
          <a:prstGeom prst="rect">
            <a:avLst/>
          </a:prstGeom>
        </p:spPr>
      </p:pic>
    </p:spTree>
    <p:extLst>
      <p:ext uri="{BB962C8B-B14F-4D97-AF65-F5344CB8AC3E}">
        <p14:creationId xmlns:p14="http://schemas.microsoft.com/office/powerpoint/2010/main" val="38784621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02856" y="252324"/>
            <a:ext cx="9905998" cy="1109116"/>
          </a:xfrm>
        </p:spPr>
        <p:txBody>
          <a:bodyPr/>
          <a:lstStyle/>
          <a:p>
            <a:pPr algn="ctr"/>
            <a:r>
              <a:rPr lang="en-GB" dirty="0"/>
              <a:t>THE EXPERIENCE OF DIAGNOSIS</a:t>
            </a:r>
          </a:p>
        </p:txBody>
      </p:sp>
      <p:sp>
        <p:nvSpPr>
          <p:cNvPr id="5" name="Rettangolo 4"/>
          <p:cNvSpPr/>
          <p:nvPr/>
        </p:nvSpPr>
        <p:spPr>
          <a:xfrm>
            <a:off x="1607128" y="1361440"/>
            <a:ext cx="8497454" cy="4893647"/>
          </a:xfrm>
          <a:prstGeom prst="rect">
            <a:avLst/>
          </a:prstGeom>
        </p:spPr>
        <p:txBody>
          <a:bodyPr wrap="square">
            <a:spAutoFit/>
          </a:bodyPr>
          <a:lstStyle/>
          <a:p>
            <a:r>
              <a:rPr lang="en-GB" sz="2400" dirty="0"/>
              <a:t>- DEEP is a beautiful association, an opportunity for people living with dementia that exists in the UK</a:t>
            </a:r>
          </a:p>
          <a:p>
            <a:endParaRPr lang="en-GB" sz="2400" dirty="0"/>
          </a:p>
          <a:p>
            <a:pPr marL="171450" indent="-171450">
              <a:buFontTx/>
              <a:buChar char="-"/>
            </a:pPr>
            <a:r>
              <a:rPr lang="en-GB" sz="2400" dirty="0"/>
              <a:t>However, not everyone has the same character as Dory, e.g., there are individuals whose creative adjustment is to withdraw</a:t>
            </a:r>
          </a:p>
          <a:p>
            <a:endParaRPr lang="en-GB" sz="2400" dirty="0"/>
          </a:p>
          <a:p>
            <a:pPr marL="171450" indent="-171450">
              <a:buFontTx/>
              <a:buChar char="-"/>
            </a:pPr>
            <a:r>
              <a:rPr lang="en-GB" sz="2400" dirty="0"/>
              <a:t>Furthermore, there are countries like Italy and Mexico where realities like the DEEP network do not even exist at all – there are some charity organisations such as Alzheimer’s cafes but not groups in which PWD are the protagonists</a:t>
            </a:r>
          </a:p>
          <a:p>
            <a:endParaRPr lang="en-GB" sz="2400" dirty="0"/>
          </a:p>
          <a:p>
            <a:pPr marL="171450" indent="-171450">
              <a:buFontTx/>
              <a:buChar char="-"/>
            </a:pPr>
            <a:r>
              <a:rPr lang="en-GB" sz="2400" dirty="0"/>
              <a:t>Most importantly, there are not dementia services that provide enough support at diagnosis and post-diagnosis</a:t>
            </a:r>
          </a:p>
        </p:txBody>
      </p:sp>
    </p:spTree>
    <p:extLst>
      <p:ext uri="{BB962C8B-B14F-4D97-AF65-F5344CB8AC3E}">
        <p14:creationId xmlns:p14="http://schemas.microsoft.com/office/powerpoint/2010/main" val="32948162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4.0.3128"/>
  <p:tag name="SLIDO_PRESENTATION_ID" val="00000000-0000-0000-0000-000000000000"/>
  <p:tag name="SLIDO_EVENT_UUID" val="f06ae500-61ff-429d-b2cd-d42667c3c3d1"/>
  <p:tag name="SLIDO_EVENT_SECTION_UUID" val="81ed9167-930d-4752-9584-9b25a18cc74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TM04033919[[fn=Circuito]]</Template>
  <TotalTime>0</TotalTime>
  <Words>2188</Words>
  <Application>Microsoft Office PowerPoint</Application>
  <PresentationFormat>Breitbild</PresentationFormat>
  <Paragraphs>247</Paragraphs>
  <Slides>29</Slides>
  <Notes>11</Notes>
  <HiddenSlides>0</HiddenSlides>
  <MMClips>1</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29</vt:i4>
      </vt:variant>
    </vt:vector>
  </HeadingPairs>
  <TitlesOfParts>
    <vt:vector size="39" baseType="lpstr">
      <vt:lpstr>Arial</vt:lpstr>
      <vt:lpstr>Blackadder ITC</vt:lpstr>
      <vt:lpstr>Calibri</vt:lpstr>
      <vt:lpstr>Dubai Light</vt:lpstr>
      <vt:lpstr>Helvetica Neue</vt:lpstr>
      <vt:lpstr>Maiandra GD</vt:lpstr>
      <vt:lpstr>Palatino Linotype</vt:lpstr>
      <vt:lpstr>Tw Cen MT</vt:lpstr>
      <vt:lpstr>URWPalladioL-Roma</vt:lpstr>
      <vt:lpstr>Circuito</vt:lpstr>
      <vt:lpstr>Measuring the efficacy of Gestalt therapy to treat depression in people with dementias</vt:lpstr>
      <vt:lpstr>dementia or dementias?</vt:lpstr>
      <vt:lpstr>THE MANY SYMPTOMS OF LIVING WITH DEMENTIA</vt:lpstr>
      <vt:lpstr>The MANY DEMENTIAS: most common types</vt:lpstr>
      <vt:lpstr>The stigma of AGING AND dementia</vt:lpstr>
      <vt:lpstr>PowerPoint-Präsentation</vt:lpstr>
      <vt:lpstr>Experiences of living with dementia</vt:lpstr>
      <vt:lpstr>The experience of diagnosis</vt:lpstr>
      <vt:lpstr>THE EXPERIENCE OF DIAGNOSIS</vt:lpstr>
      <vt:lpstr>DEMENTIA AND DEPRESSION: there is more</vt:lpstr>
      <vt:lpstr>DEMENTIA OR DEPRESSION?</vt:lpstr>
      <vt:lpstr>DEMENTIA &amp; DEPRESSION</vt:lpstr>
      <vt:lpstr>Our project: how did we start?</vt:lpstr>
      <vt:lpstr>Our aims</vt:lpstr>
      <vt:lpstr>The situation in each country</vt:lpstr>
      <vt:lpstr>What gestalt can bring as intervention with pwd?</vt:lpstr>
      <vt:lpstr>What gestalt can bring as intervention with pwd?</vt:lpstr>
      <vt:lpstr>Let’s introduce our research proposal</vt:lpstr>
      <vt:lpstr>Research design: single-case experimental design</vt:lpstr>
      <vt:lpstr>Sample: PWD and depression (n. 12)</vt:lpstr>
      <vt:lpstr>Sample: PWD and depression (n. 12)</vt:lpstr>
      <vt:lpstr>Sample: Gestalt  psychotherapists (n. 6)</vt:lpstr>
      <vt:lpstr>PowerPoint-Präsentation</vt:lpstr>
      <vt:lpstr>And what about the statistical analysis ?</vt:lpstr>
      <vt:lpstr>Strengths and limitations of our project idea</vt:lpstr>
      <vt:lpstr>OUR RESEARCH PROTOCOL PAPER</vt:lpstr>
      <vt:lpstr>What about now?</vt:lpstr>
      <vt:lpstr>Any questions ?</vt:lpstr>
      <vt:lpstr>PowerPoint-Präsentation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MERIZZI ALESSANDRA</dc:creator>
  <cp:lastModifiedBy>Bettina Gößling</cp:lastModifiedBy>
  <cp:revision>67</cp:revision>
  <dcterms:created xsi:type="dcterms:W3CDTF">2022-06-21T15:10:29Z</dcterms:created>
  <dcterms:modified xsi:type="dcterms:W3CDTF">2023-08-08T11:41:49Z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1.4.0.3128</vt:lpwstr>
  </property>
</Properties>
</file>