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89" r:id="rId11"/>
    <p:sldId id="284" r:id="rId12"/>
    <p:sldId id="271" r:id="rId13"/>
    <p:sldId id="270" r:id="rId14"/>
    <p:sldId id="272" r:id="rId15"/>
    <p:sldId id="273" r:id="rId16"/>
    <p:sldId id="274" r:id="rId17"/>
    <p:sldId id="278" r:id="rId18"/>
    <p:sldId id="279" r:id="rId19"/>
    <p:sldId id="275" r:id="rId20"/>
    <p:sldId id="281" r:id="rId21"/>
    <p:sldId id="264" r:id="rId22"/>
    <p:sldId id="276" r:id="rId23"/>
    <p:sldId id="280" r:id="rId24"/>
    <p:sldId id="265" r:id="rId25"/>
    <p:sldId id="283" r:id="rId26"/>
    <p:sldId id="286" r:id="rId27"/>
    <p:sldId id="288" r:id="rId28"/>
    <p:sldId id="277" r:id="rId29"/>
    <p:sldId id="285" r:id="rId30"/>
    <p:sldId id="267" r:id="rId31"/>
    <p:sldId id="266" r:id="rId3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D8D8A90-3D99-2E48-B0E4-4958C443DF26}">
          <p14:sldIdLst>
            <p14:sldId id="256"/>
            <p14:sldId id="257"/>
          </p14:sldIdLst>
        </p14:section>
        <p14:section name="Introduction" id="{2AC46FF1-369C-2E47-8DF0-9E257D9C476B}">
          <p14:sldIdLst>
            <p14:sldId id="258"/>
            <p14:sldId id="259"/>
            <p14:sldId id="282"/>
            <p14:sldId id="260"/>
            <p14:sldId id="261"/>
            <p14:sldId id="262"/>
          </p14:sldIdLst>
        </p14:section>
        <p14:section name="Method" id="{984926A2-4537-B94F-9BD7-661F7E17985B}">
          <p14:sldIdLst>
            <p14:sldId id="263"/>
            <p14:sldId id="289"/>
            <p14:sldId id="284"/>
            <p14:sldId id="271"/>
            <p14:sldId id="270"/>
            <p14:sldId id="272"/>
            <p14:sldId id="273"/>
            <p14:sldId id="274"/>
            <p14:sldId id="278"/>
            <p14:sldId id="279"/>
          </p14:sldIdLst>
        </p14:section>
        <p14:section name="Results &amp; conclussion" id="{6F4767DE-03D9-A148-9B83-772C576C2E4A}">
          <p14:sldIdLst>
            <p14:sldId id="275"/>
            <p14:sldId id="281"/>
            <p14:sldId id="264"/>
            <p14:sldId id="276"/>
            <p14:sldId id="280"/>
            <p14:sldId id="265"/>
            <p14:sldId id="283"/>
            <p14:sldId id="286"/>
            <p14:sldId id="288"/>
            <p14:sldId id="277"/>
            <p14:sldId id="285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6"/>
    <p:restoredTop sz="81296"/>
  </p:normalViewPr>
  <p:slideViewPr>
    <p:cSldViewPr snapToGrid="0" snapToObjects="1">
      <p:cViewPr varScale="1">
        <p:scale>
          <a:sx n="91" d="100"/>
          <a:sy n="91" d="100"/>
        </p:scale>
        <p:origin x="21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bloh\Google%20Drive\0%20International%20Gestalt%20Project\Data%20Analysis%20and%20preparation%20of%20first%20paper\Anxiety%20cases%20new\Anxiety%20cases%20old\T_P4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EAS\Desktop\An&#225;lisis%20de%20Caso\Base%20Datos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36679428074E-2"/>
          <c:y val="2.5628353832820101E-2"/>
          <c:w val="0.95150034982144904"/>
          <c:h val="0.88603885507219404"/>
        </c:manualLayout>
      </c:layout>
      <c:lineChart>
        <c:grouping val="standard"/>
        <c:varyColors val="0"/>
        <c:ser>
          <c:idx val="0"/>
          <c:order val="0"/>
          <c:tx>
            <c:strRef>
              <c:f>DATA!$D$1</c:f>
              <c:strCache>
                <c:ptCount val="1"/>
                <c:pt idx="0">
                  <c:v>Frenquently anguished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[0]!SessionOrd</c:f>
              <c:strCache>
                <c:ptCount val="162"/>
                <c:pt idx="13">
                  <c:v>1</c:v>
                </c:pt>
                <c:pt idx="20">
                  <c:v>2</c:v>
                </c:pt>
                <c:pt idx="27">
                  <c:v>3</c:v>
                </c:pt>
                <c:pt idx="34">
                  <c:v>4</c:v>
                </c:pt>
                <c:pt idx="41">
                  <c:v>5</c:v>
                </c:pt>
                <c:pt idx="48">
                  <c:v>6</c:v>
                </c:pt>
                <c:pt idx="55">
                  <c:v>7</c:v>
                </c:pt>
                <c:pt idx="62">
                  <c:v>8</c:v>
                </c:pt>
                <c:pt idx="69">
                  <c:v>9</c:v>
                </c:pt>
                <c:pt idx="76">
                  <c:v>10</c:v>
                </c:pt>
                <c:pt idx="84">
                  <c:v>11</c:v>
                </c:pt>
                <c:pt idx="90">
                  <c:v>12</c:v>
                </c:pt>
                <c:pt idx="97">
                  <c:v>13</c:v>
                </c:pt>
                <c:pt idx="104">
                  <c:v>14</c:v>
                </c:pt>
                <c:pt idx="111">
                  <c:v>15</c:v>
                </c:pt>
                <c:pt idx="125">
                  <c:v>16</c:v>
                </c:pt>
                <c:pt idx="146">
                  <c:v>17</c:v>
                </c:pt>
                <c:pt idx="161">
                  <c:v>Final Session</c:v>
                </c:pt>
              </c:strCache>
            </c:strRef>
          </c:cat>
          <c:val>
            <c:numRef>
              <c:f>[0]!Problem3</c:f>
              <c:numCache>
                <c:formatCode>General</c:formatCode>
                <c:ptCount val="175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7</c:v>
                </c:pt>
                <c:pt idx="14">
                  <c:v>5</c:v>
                </c:pt>
                <c:pt idx="15">
                  <c:v>3</c:v>
                </c:pt>
                <c:pt idx="16">
                  <c:v>4</c:v>
                </c:pt>
                <c:pt idx="17">
                  <c:v>3</c:v>
                </c:pt>
                <c:pt idx="18">
                  <c:v>5</c:v>
                </c:pt>
                <c:pt idx="19">
                  <c:v>7</c:v>
                </c:pt>
                <c:pt idx="20">
                  <c:v>7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5</c:v>
                </c:pt>
                <c:pt idx="25">
                  <c:v>6</c:v>
                </c:pt>
                <c:pt idx="26">
                  <c:v>5</c:v>
                </c:pt>
                <c:pt idx="27">
                  <c:v>7</c:v>
                </c:pt>
                <c:pt idx="28">
                  <c:v>4</c:v>
                </c:pt>
                <c:pt idx="29">
                  <c:v>3</c:v>
                </c:pt>
                <c:pt idx="30">
                  <c:v>3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5</c:v>
                </c:pt>
                <c:pt idx="35">
                  <c:v>7</c:v>
                </c:pt>
                <c:pt idx="36">
                  <c:v>4</c:v>
                </c:pt>
                <c:pt idx="37">
                  <c:v>3</c:v>
                </c:pt>
                <c:pt idx="38">
                  <c:v>4</c:v>
                </c:pt>
                <c:pt idx="39">
                  <c:v>3</c:v>
                </c:pt>
                <c:pt idx="40">
                  <c:v>3</c:v>
                </c:pt>
                <c:pt idx="41">
                  <c:v>4</c:v>
                </c:pt>
                <c:pt idx="42">
                  <c:v>3</c:v>
                </c:pt>
                <c:pt idx="43">
                  <c:v>3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3</c:v>
                </c:pt>
                <c:pt idx="48">
                  <c:v>6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5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3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3</c:v>
                </c:pt>
                <c:pt idx="69">
                  <c:v>2</c:v>
                </c:pt>
                <c:pt idx="70">
                  <c:v>1</c:v>
                </c:pt>
                <c:pt idx="71">
                  <c:v>2</c:v>
                </c:pt>
                <c:pt idx="72">
                  <c:v>3</c:v>
                </c:pt>
                <c:pt idx="73">
                  <c:v>3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4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5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6E-D843-AB5E-B92803723F64}"/>
            </c:ext>
          </c:extLst>
        </c:ser>
        <c:ser>
          <c:idx val="1"/>
          <c:order val="1"/>
          <c:tx>
            <c:v>MeanTC3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[0]!SessionOrd</c:f>
              <c:strCache>
                <c:ptCount val="162"/>
                <c:pt idx="13">
                  <c:v>1</c:v>
                </c:pt>
                <c:pt idx="20">
                  <c:v>2</c:v>
                </c:pt>
                <c:pt idx="27">
                  <c:v>3</c:v>
                </c:pt>
                <c:pt idx="34">
                  <c:v>4</c:v>
                </c:pt>
                <c:pt idx="41">
                  <c:v>5</c:v>
                </c:pt>
                <c:pt idx="48">
                  <c:v>6</c:v>
                </c:pt>
                <c:pt idx="55">
                  <c:v>7</c:v>
                </c:pt>
                <c:pt idx="62">
                  <c:v>8</c:v>
                </c:pt>
                <c:pt idx="69">
                  <c:v>9</c:v>
                </c:pt>
                <c:pt idx="76">
                  <c:v>10</c:v>
                </c:pt>
                <c:pt idx="84">
                  <c:v>11</c:v>
                </c:pt>
                <c:pt idx="90">
                  <c:v>12</c:v>
                </c:pt>
                <c:pt idx="97">
                  <c:v>13</c:v>
                </c:pt>
                <c:pt idx="104">
                  <c:v>14</c:v>
                </c:pt>
                <c:pt idx="111">
                  <c:v>15</c:v>
                </c:pt>
                <c:pt idx="125">
                  <c:v>16</c:v>
                </c:pt>
                <c:pt idx="146">
                  <c:v>17</c:v>
                </c:pt>
                <c:pt idx="161">
                  <c:v>Final Session</c:v>
                </c:pt>
              </c:strCache>
            </c:strRef>
          </c:cat>
          <c:val>
            <c:numRef>
              <c:f>[0]!MeanTC3</c:f>
              <c:numCache>
                <c:formatCode>0.0</c:formatCode>
                <c:ptCount val="175"/>
                <c:pt idx="0">
                  <c:v>3.8461538461538458</c:v>
                </c:pt>
                <c:pt idx="1">
                  <c:v>3.8461538461538458</c:v>
                </c:pt>
                <c:pt idx="2">
                  <c:v>3.8461538461538458</c:v>
                </c:pt>
                <c:pt idx="3">
                  <c:v>3.8461538461538458</c:v>
                </c:pt>
                <c:pt idx="4">
                  <c:v>3.8461538461538458</c:v>
                </c:pt>
                <c:pt idx="5">
                  <c:v>3.8461538461538458</c:v>
                </c:pt>
                <c:pt idx="6">
                  <c:v>3.8461538461538458</c:v>
                </c:pt>
                <c:pt idx="7">
                  <c:v>3.8461538461538458</c:v>
                </c:pt>
                <c:pt idx="8">
                  <c:v>3.8461538461538458</c:v>
                </c:pt>
                <c:pt idx="9">
                  <c:v>3.8461538461538458</c:v>
                </c:pt>
                <c:pt idx="10">
                  <c:v>3.8461538461538458</c:v>
                </c:pt>
                <c:pt idx="11">
                  <c:v>3.8461538461538458</c:v>
                </c:pt>
                <c:pt idx="12">
                  <c:v>3.8461538461538458</c:v>
                </c:pt>
                <c:pt idx="13">
                  <c:v>#N/A</c:v>
                </c:pt>
                <c:pt idx="14">
                  <c:v>2.2094594594594601</c:v>
                </c:pt>
                <c:pt idx="15">
                  <c:v>2.2094594594594601</c:v>
                </c:pt>
                <c:pt idx="16">
                  <c:v>2.2094594594594601</c:v>
                </c:pt>
                <c:pt idx="17">
                  <c:v>2.2094594594594601</c:v>
                </c:pt>
                <c:pt idx="18">
                  <c:v>2.2094594594594601</c:v>
                </c:pt>
                <c:pt idx="19">
                  <c:v>2.2094594594594601</c:v>
                </c:pt>
                <c:pt idx="20">
                  <c:v>2.2094594594594601</c:v>
                </c:pt>
                <c:pt idx="21">
                  <c:v>2.2094594594594601</c:v>
                </c:pt>
                <c:pt idx="22">
                  <c:v>2.2094594594594601</c:v>
                </c:pt>
                <c:pt idx="23">
                  <c:v>2.2094594594594601</c:v>
                </c:pt>
                <c:pt idx="24">
                  <c:v>2.2094594594594601</c:v>
                </c:pt>
                <c:pt idx="25">
                  <c:v>2.2094594594594601</c:v>
                </c:pt>
                <c:pt idx="26">
                  <c:v>2.2094594594594601</c:v>
                </c:pt>
                <c:pt idx="27">
                  <c:v>2.2094594594594601</c:v>
                </c:pt>
                <c:pt idx="28">
                  <c:v>2.2094594594594601</c:v>
                </c:pt>
                <c:pt idx="29">
                  <c:v>2.2094594594594601</c:v>
                </c:pt>
                <c:pt idx="30">
                  <c:v>2.2094594594594601</c:v>
                </c:pt>
                <c:pt idx="31">
                  <c:v>2.2094594594594601</c:v>
                </c:pt>
                <c:pt idx="32">
                  <c:v>2.2094594594594601</c:v>
                </c:pt>
                <c:pt idx="33">
                  <c:v>2.2094594594594601</c:v>
                </c:pt>
                <c:pt idx="34">
                  <c:v>2.2094594594594601</c:v>
                </c:pt>
                <c:pt idx="35">
                  <c:v>2.2094594594594601</c:v>
                </c:pt>
                <c:pt idx="36">
                  <c:v>2.2094594594594601</c:v>
                </c:pt>
                <c:pt idx="37">
                  <c:v>2.2094594594594601</c:v>
                </c:pt>
                <c:pt idx="38">
                  <c:v>2.2094594594594601</c:v>
                </c:pt>
                <c:pt idx="39">
                  <c:v>2.2094594594594601</c:v>
                </c:pt>
                <c:pt idx="40">
                  <c:v>2.2094594594594601</c:v>
                </c:pt>
                <c:pt idx="41">
                  <c:v>2.2094594594594601</c:v>
                </c:pt>
                <c:pt idx="42">
                  <c:v>2.2094594594594601</c:v>
                </c:pt>
                <c:pt idx="43">
                  <c:v>2.2094594594594601</c:v>
                </c:pt>
                <c:pt idx="44">
                  <c:v>2.2094594594594601</c:v>
                </c:pt>
                <c:pt idx="45">
                  <c:v>2.2094594594594601</c:v>
                </c:pt>
                <c:pt idx="46">
                  <c:v>2.2094594594594601</c:v>
                </c:pt>
                <c:pt idx="47">
                  <c:v>2.2094594594594601</c:v>
                </c:pt>
                <c:pt idx="48">
                  <c:v>2.2094594594594601</c:v>
                </c:pt>
                <c:pt idx="49">
                  <c:v>2.2094594594594601</c:v>
                </c:pt>
                <c:pt idx="50">
                  <c:v>2.2094594594594601</c:v>
                </c:pt>
                <c:pt idx="51">
                  <c:v>2.2094594594594601</c:v>
                </c:pt>
                <c:pt idx="52">
                  <c:v>2.2094594594594601</c:v>
                </c:pt>
                <c:pt idx="53">
                  <c:v>2.2094594594594601</c:v>
                </c:pt>
                <c:pt idx="54">
                  <c:v>2.2094594594594601</c:v>
                </c:pt>
                <c:pt idx="55">
                  <c:v>2.2094594594594601</c:v>
                </c:pt>
                <c:pt idx="56">
                  <c:v>2.2094594594594601</c:v>
                </c:pt>
                <c:pt idx="57">
                  <c:v>2.2094594594594601</c:v>
                </c:pt>
                <c:pt idx="58">
                  <c:v>2.2094594594594601</c:v>
                </c:pt>
                <c:pt idx="59">
                  <c:v>2.2094594594594601</c:v>
                </c:pt>
                <c:pt idx="60">
                  <c:v>2.2094594594594601</c:v>
                </c:pt>
                <c:pt idx="61">
                  <c:v>2.2094594594594601</c:v>
                </c:pt>
                <c:pt idx="62">
                  <c:v>2.2094594594594601</c:v>
                </c:pt>
                <c:pt idx="63">
                  <c:v>2.2094594594594601</c:v>
                </c:pt>
                <c:pt idx="64">
                  <c:v>2.2094594594594601</c:v>
                </c:pt>
                <c:pt idx="65">
                  <c:v>2.2094594594594601</c:v>
                </c:pt>
                <c:pt idx="66">
                  <c:v>2.2094594594594601</c:v>
                </c:pt>
                <c:pt idx="67">
                  <c:v>2.2094594594594601</c:v>
                </c:pt>
                <c:pt idx="68">
                  <c:v>2.2094594594594601</c:v>
                </c:pt>
                <c:pt idx="69">
                  <c:v>2.2094594594594601</c:v>
                </c:pt>
                <c:pt idx="70">
                  <c:v>2.2094594594594601</c:v>
                </c:pt>
                <c:pt idx="71">
                  <c:v>2.2094594594594601</c:v>
                </c:pt>
                <c:pt idx="72">
                  <c:v>2.2094594594594601</c:v>
                </c:pt>
                <c:pt idx="73">
                  <c:v>2.2094594594594601</c:v>
                </c:pt>
                <c:pt idx="74">
                  <c:v>2.2094594594594601</c:v>
                </c:pt>
                <c:pt idx="75">
                  <c:v>2.2094594594594601</c:v>
                </c:pt>
                <c:pt idx="76">
                  <c:v>2.2094594594594601</c:v>
                </c:pt>
                <c:pt idx="77">
                  <c:v>2.2094594594594601</c:v>
                </c:pt>
                <c:pt idx="78">
                  <c:v>2.2094594594594601</c:v>
                </c:pt>
                <c:pt idx="79">
                  <c:v>2.2094594594594601</c:v>
                </c:pt>
                <c:pt idx="80">
                  <c:v>2.2094594594594601</c:v>
                </c:pt>
                <c:pt idx="81">
                  <c:v>2.2094594594594601</c:v>
                </c:pt>
                <c:pt idx="82">
                  <c:v>2.2094594594594601</c:v>
                </c:pt>
                <c:pt idx="83">
                  <c:v>2.2094594594594601</c:v>
                </c:pt>
                <c:pt idx="84">
                  <c:v>2.2094594594594601</c:v>
                </c:pt>
                <c:pt idx="85">
                  <c:v>2.2094594594594601</c:v>
                </c:pt>
                <c:pt idx="86">
                  <c:v>2.2094594594594601</c:v>
                </c:pt>
                <c:pt idx="87">
                  <c:v>2.2094594594594601</c:v>
                </c:pt>
                <c:pt idx="88">
                  <c:v>2.2094594594594601</c:v>
                </c:pt>
                <c:pt idx="89">
                  <c:v>2.2094594594594601</c:v>
                </c:pt>
                <c:pt idx="90">
                  <c:v>2.2094594594594601</c:v>
                </c:pt>
                <c:pt idx="91">
                  <c:v>2.2094594594594601</c:v>
                </c:pt>
                <c:pt idx="92">
                  <c:v>2.2094594594594601</c:v>
                </c:pt>
                <c:pt idx="93">
                  <c:v>2.2094594594594601</c:v>
                </c:pt>
                <c:pt idx="94">
                  <c:v>2.2094594594594601</c:v>
                </c:pt>
                <c:pt idx="95">
                  <c:v>2.2094594594594601</c:v>
                </c:pt>
                <c:pt idx="96">
                  <c:v>2.2094594594594601</c:v>
                </c:pt>
                <c:pt idx="97">
                  <c:v>2.2094594594594601</c:v>
                </c:pt>
                <c:pt idx="98">
                  <c:v>2.2094594594594601</c:v>
                </c:pt>
                <c:pt idx="99">
                  <c:v>2.2094594594594601</c:v>
                </c:pt>
                <c:pt idx="100">
                  <c:v>2.2094594594594601</c:v>
                </c:pt>
                <c:pt idx="101">
                  <c:v>2.2094594594594601</c:v>
                </c:pt>
                <c:pt idx="102">
                  <c:v>2.2094594594594601</c:v>
                </c:pt>
                <c:pt idx="103">
                  <c:v>2.2094594594594601</c:v>
                </c:pt>
                <c:pt idx="104">
                  <c:v>2.2094594594594601</c:v>
                </c:pt>
                <c:pt idx="105">
                  <c:v>2.2094594594594601</c:v>
                </c:pt>
                <c:pt idx="106">
                  <c:v>2.2094594594594601</c:v>
                </c:pt>
                <c:pt idx="107">
                  <c:v>2.2094594594594601</c:v>
                </c:pt>
                <c:pt idx="108">
                  <c:v>2.2094594594594601</c:v>
                </c:pt>
                <c:pt idx="109">
                  <c:v>2.2094594594594601</c:v>
                </c:pt>
                <c:pt idx="110">
                  <c:v>2.2094594594594601</c:v>
                </c:pt>
                <c:pt idx="111">
                  <c:v>2.2094594594594601</c:v>
                </c:pt>
                <c:pt idx="112">
                  <c:v>2.2094594594594601</c:v>
                </c:pt>
                <c:pt idx="113">
                  <c:v>2.2094594594594601</c:v>
                </c:pt>
                <c:pt idx="114">
                  <c:v>2.2094594594594601</c:v>
                </c:pt>
                <c:pt idx="115">
                  <c:v>2.2094594594594601</c:v>
                </c:pt>
                <c:pt idx="116">
                  <c:v>2.2094594594594601</c:v>
                </c:pt>
                <c:pt idx="117">
                  <c:v>2.2094594594594601</c:v>
                </c:pt>
                <c:pt idx="118">
                  <c:v>2.2094594594594601</c:v>
                </c:pt>
                <c:pt idx="119">
                  <c:v>2.2094594594594601</c:v>
                </c:pt>
                <c:pt idx="120">
                  <c:v>2.2094594594594601</c:v>
                </c:pt>
                <c:pt idx="121">
                  <c:v>2.2094594594594601</c:v>
                </c:pt>
                <c:pt idx="122">
                  <c:v>2.2094594594594601</c:v>
                </c:pt>
                <c:pt idx="123">
                  <c:v>2.2094594594594601</c:v>
                </c:pt>
                <c:pt idx="124">
                  <c:v>2.2094594594594601</c:v>
                </c:pt>
                <c:pt idx="125">
                  <c:v>2.2094594594594601</c:v>
                </c:pt>
                <c:pt idx="126">
                  <c:v>2.2094594594594601</c:v>
                </c:pt>
                <c:pt idx="127">
                  <c:v>2.2094594594594601</c:v>
                </c:pt>
                <c:pt idx="128">
                  <c:v>2.2094594594594601</c:v>
                </c:pt>
                <c:pt idx="129">
                  <c:v>2.2094594594594601</c:v>
                </c:pt>
                <c:pt idx="130">
                  <c:v>2.2094594594594601</c:v>
                </c:pt>
                <c:pt idx="131">
                  <c:v>2.2094594594594601</c:v>
                </c:pt>
                <c:pt idx="132">
                  <c:v>2.2094594594594601</c:v>
                </c:pt>
                <c:pt idx="133">
                  <c:v>2.2094594594594601</c:v>
                </c:pt>
                <c:pt idx="134">
                  <c:v>2.2094594594594601</c:v>
                </c:pt>
                <c:pt idx="135">
                  <c:v>2.2094594594594601</c:v>
                </c:pt>
                <c:pt idx="136">
                  <c:v>2.2094594594594601</c:v>
                </c:pt>
                <c:pt idx="137">
                  <c:v>2.2094594594594601</c:v>
                </c:pt>
                <c:pt idx="138">
                  <c:v>2.2094594594594601</c:v>
                </c:pt>
                <c:pt idx="139">
                  <c:v>2.2094594594594601</c:v>
                </c:pt>
                <c:pt idx="140">
                  <c:v>2.2094594594594601</c:v>
                </c:pt>
                <c:pt idx="141">
                  <c:v>2.2094594594594601</c:v>
                </c:pt>
                <c:pt idx="142">
                  <c:v>2.2094594594594601</c:v>
                </c:pt>
                <c:pt idx="143">
                  <c:v>2.2094594594594601</c:v>
                </c:pt>
                <c:pt idx="144">
                  <c:v>2.2094594594594601</c:v>
                </c:pt>
                <c:pt idx="145">
                  <c:v>2.2094594594594601</c:v>
                </c:pt>
                <c:pt idx="146">
                  <c:v>2.2094594594594601</c:v>
                </c:pt>
                <c:pt idx="147">
                  <c:v>2.2094594594594601</c:v>
                </c:pt>
                <c:pt idx="148">
                  <c:v>2.2094594594594601</c:v>
                </c:pt>
                <c:pt idx="149">
                  <c:v>2.2094594594594601</c:v>
                </c:pt>
                <c:pt idx="150">
                  <c:v>2.2094594594594601</c:v>
                </c:pt>
                <c:pt idx="151">
                  <c:v>2.2094594594594601</c:v>
                </c:pt>
                <c:pt idx="152">
                  <c:v>2.2094594594594601</c:v>
                </c:pt>
                <c:pt idx="153">
                  <c:v>2.2094594594594601</c:v>
                </c:pt>
                <c:pt idx="154">
                  <c:v>2.2094594594594601</c:v>
                </c:pt>
                <c:pt idx="155">
                  <c:v>2.2094594594594601</c:v>
                </c:pt>
                <c:pt idx="156">
                  <c:v>2.2094594594594601</c:v>
                </c:pt>
                <c:pt idx="157">
                  <c:v>2.2094594594594601</c:v>
                </c:pt>
                <c:pt idx="158">
                  <c:v>2.2094594594594601</c:v>
                </c:pt>
                <c:pt idx="159">
                  <c:v>2.2094594594594601</c:v>
                </c:pt>
                <c:pt idx="160">
                  <c:v>#N/A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6E-D843-AB5E-B92803723F64}"/>
            </c:ext>
          </c:extLst>
        </c:ser>
        <c:ser>
          <c:idx val="2"/>
          <c:order val="2"/>
          <c:tx>
            <c:v>Вертикальная линия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fixedVal"/>
            <c:noEndCap val="1"/>
            <c:val val="7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strRef>
              <c:f>[0]!SessionOrd</c:f>
              <c:strCache>
                <c:ptCount val="162"/>
                <c:pt idx="13">
                  <c:v>1</c:v>
                </c:pt>
                <c:pt idx="20">
                  <c:v>2</c:v>
                </c:pt>
                <c:pt idx="27">
                  <c:v>3</c:v>
                </c:pt>
                <c:pt idx="34">
                  <c:v>4</c:v>
                </c:pt>
                <c:pt idx="41">
                  <c:v>5</c:v>
                </c:pt>
                <c:pt idx="48">
                  <c:v>6</c:v>
                </c:pt>
                <c:pt idx="55">
                  <c:v>7</c:v>
                </c:pt>
                <c:pt idx="62">
                  <c:v>8</c:v>
                </c:pt>
                <c:pt idx="69">
                  <c:v>9</c:v>
                </c:pt>
                <c:pt idx="76">
                  <c:v>10</c:v>
                </c:pt>
                <c:pt idx="84">
                  <c:v>11</c:v>
                </c:pt>
                <c:pt idx="90">
                  <c:v>12</c:v>
                </c:pt>
                <c:pt idx="97">
                  <c:v>13</c:v>
                </c:pt>
                <c:pt idx="104">
                  <c:v>14</c:v>
                </c:pt>
                <c:pt idx="111">
                  <c:v>15</c:v>
                </c:pt>
                <c:pt idx="125">
                  <c:v>16</c:v>
                </c:pt>
                <c:pt idx="146">
                  <c:v>17</c:v>
                </c:pt>
                <c:pt idx="161">
                  <c:v>Final Session</c:v>
                </c:pt>
              </c:strCache>
            </c:strRef>
          </c:cat>
          <c:val>
            <c:numRef>
              <c:f>[0]!vert</c:f>
              <c:numCache>
                <c:formatCode>General</c:formatCode>
                <c:ptCount val="17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6E-D843-AB5E-B92803723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26730352"/>
        <c:axId val="-516564544"/>
      </c:lineChart>
      <c:catAx>
        <c:axId val="-526730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516564544"/>
        <c:crosses val="autoZero"/>
        <c:auto val="1"/>
        <c:lblAlgn val="ctr"/>
        <c:lblOffset val="100"/>
        <c:noMultiLvlLbl val="0"/>
      </c:catAx>
      <c:valAx>
        <c:axId val="-516564544"/>
        <c:scaling>
          <c:orientation val="minMax"/>
          <c:max val="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526730352"/>
        <c:crosses val="autoZero"/>
        <c:crossBetween val="between"/>
        <c:majorUnit val="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OQ-45 evolution</a:t>
            </a:r>
            <a:endParaRPr lang="es-ES_trad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Sesiones!$D$4:$D$21</c:f>
              <c:numCache>
                <c:formatCode>General</c:formatCode>
                <c:ptCount val="18"/>
                <c:pt idx="0">
                  <c:v>66</c:v>
                </c:pt>
                <c:pt idx="1">
                  <c:v>105</c:v>
                </c:pt>
                <c:pt idx="2">
                  <c:v>81</c:v>
                </c:pt>
                <c:pt idx="3">
                  <c:v>50</c:v>
                </c:pt>
                <c:pt idx="4">
                  <c:v>47</c:v>
                </c:pt>
                <c:pt idx="5">
                  <c:v>45</c:v>
                </c:pt>
                <c:pt idx="6">
                  <c:v>47</c:v>
                </c:pt>
                <c:pt idx="7">
                  <c:v>43</c:v>
                </c:pt>
                <c:pt idx="8">
                  <c:v>35</c:v>
                </c:pt>
                <c:pt idx="9">
                  <c:v>39</c:v>
                </c:pt>
                <c:pt idx="10">
                  <c:v>40</c:v>
                </c:pt>
                <c:pt idx="11">
                  <c:v>40</c:v>
                </c:pt>
                <c:pt idx="12">
                  <c:v>48</c:v>
                </c:pt>
                <c:pt idx="13">
                  <c:v>36</c:v>
                </c:pt>
                <c:pt idx="14">
                  <c:v>33</c:v>
                </c:pt>
                <c:pt idx="15">
                  <c:v>27</c:v>
                </c:pt>
                <c:pt idx="16">
                  <c:v>20</c:v>
                </c:pt>
                <c:pt idx="17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AD-9040-A13F-90671A1736DC}"/>
            </c:ext>
          </c:extLst>
        </c:ser>
        <c:ser>
          <c:idx val="1"/>
          <c:order val="1"/>
          <c:tx>
            <c:v>síntomas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Sesiones!$E$4:$E$21</c:f>
              <c:numCache>
                <c:formatCode>General</c:formatCode>
                <c:ptCount val="18"/>
                <c:pt idx="0">
                  <c:v>39</c:v>
                </c:pt>
                <c:pt idx="1">
                  <c:v>57</c:v>
                </c:pt>
                <c:pt idx="2">
                  <c:v>45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26</c:v>
                </c:pt>
                <c:pt idx="7">
                  <c:v>27</c:v>
                </c:pt>
                <c:pt idx="8">
                  <c:v>20</c:v>
                </c:pt>
                <c:pt idx="9">
                  <c:v>21</c:v>
                </c:pt>
                <c:pt idx="10">
                  <c:v>21</c:v>
                </c:pt>
                <c:pt idx="11">
                  <c:v>26</c:v>
                </c:pt>
                <c:pt idx="12">
                  <c:v>26</c:v>
                </c:pt>
                <c:pt idx="13">
                  <c:v>21</c:v>
                </c:pt>
                <c:pt idx="14">
                  <c:v>18</c:v>
                </c:pt>
                <c:pt idx="15">
                  <c:v>13</c:v>
                </c:pt>
                <c:pt idx="16">
                  <c:v>11</c:v>
                </c:pt>
                <c:pt idx="17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AD-9040-A13F-90671A1736DC}"/>
            </c:ext>
          </c:extLst>
        </c:ser>
        <c:ser>
          <c:idx val="2"/>
          <c:order val="2"/>
          <c:tx>
            <c:v>interpersonal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Sesiones!$F$4:$F$21</c:f>
              <c:numCache>
                <c:formatCode>General</c:formatCode>
                <c:ptCount val="18"/>
                <c:pt idx="0">
                  <c:v>16</c:v>
                </c:pt>
                <c:pt idx="1">
                  <c:v>32</c:v>
                </c:pt>
                <c:pt idx="2">
                  <c:v>24</c:v>
                </c:pt>
                <c:pt idx="3">
                  <c:v>17</c:v>
                </c:pt>
                <c:pt idx="4">
                  <c:v>16</c:v>
                </c:pt>
                <c:pt idx="5">
                  <c:v>12</c:v>
                </c:pt>
                <c:pt idx="6">
                  <c:v>14</c:v>
                </c:pt>
                <c:pt idx="7">
                  <c:v>10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8</c:v>
                </c:pt>
                <c:pt idx="12">
                  <c:v>14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AD-9040-A13F-90671A1736DC}"/>
            </c:ext>
          </c:extLst>
        </c:ser>
        <c:ser>
          <c:idx val="3"/>
          <c:order val="3"/>
          <c:tx>
            <c:v>rol social</c:v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Sesiones!$G$4:$G$21</c:f>
              <c:numCache>
                <c:formatCode>General</c:formatCode>
                <c:ptCount val="18"/>
                <c:pt idx="0">
                  <c:v>11</c:v>
                </c:pt>
                <c:pt idx="1">
                  <c:v>16</c:v>
                </c:pt>
                <c:pt idx="2">
                  <c:v>12</c:v>
                </c:pt>
                <c:pt idx="3">
                  <c:v>9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8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AD-9040-A13F-90671A173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526639920"/>
        <c:axId val="-527540704"/>
      </c:lineChart>
      <c:catAx>
        <c:axId val="-526639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527540704"/>
        <c:crosses val="autoZero"/>
        <c:auto val="1"/>
        <c:lblAlgn val="ctr"/>
        <c:lblOffset val="100"/>
        <c:noMultiLvlLbl val="0"/>
      </c:catAx>
      <c:valAx>
        <c:axId val="-527540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52663992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7DD5B791-06FA-B444-9EE6-FD101FFC8A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066C21BD-189F-7947-B0D7-7F7FD814C1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21AD-340D-C644-903E-F236BEB43FAB}" type="datetimeFigureOut">
              <a:rPr lang="es-CL" smtClean="0"/>
              <a:t>08-08-2023</a:t>
            </a:fld>
            <a:endParaRPr lang="es-CL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76C02773-C42A-A24C-ADCE-B374F5DCB1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E58D7D5-F693-B446-A99A-50C11711F3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07ED-E4B5-8648-8408-F9F6606DE090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379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1743-DB9D-E84F-8632-332C77B05489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473B6-1549-FF47-9842-F0F7A453A3A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055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Presentarme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146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P1: 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paciente aprende que es su culpa que los demás no estuvieran presente ya que ella fue egoísta en el pasado, no dio lo suficiente en sus relaciones, y por esto se sintió sola durante su enfermedad, por lo tanto ahora debe hacer las cosas bien y se exige estar presente para las otras personas. </a:t>
            </a:r>
          </a:p>
          <a:p>
            <a:endParaRPr lang="es-C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P2: 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experiencia emocional de ser abandonada por sus amistades en este momento doloroso conllevó el aprendizaje implícito de que las amistades solo estarán para los momentos buenos y no para los malos .</a:t>
            </a:r>
            <a:r>
              <a:rPr lang="es-CL" dirty="0">
                <a:effectLst/>
              </a:rPr>
              <a:t> 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L" dirty="0"/>
          </a:p>
          <a:p>
            <a:r>
              <a:rPr lang="es-CL" dirty="0"/>
              <a:t>P3: 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muy difícil actuar en el mundo con autonomía, sintiéndose así muy dependiente para hacerlo. Por otra parte, que su madre sabe mejor que ella lo que es bueno/sano/ correcto para sí misma, consecuentemente, ella misma no sabe hacerlo, y las decisiones que tome por sí misma podrían ser muy negativas para ella, percibiendo al mismo tiempo como algo malo e inaceptable el equivocarse, ya que cuando hace cosas por si misma recibe muchas críticas</a:t>
            </a:r>
            <a:r>
              <a:rPr lang="es-CL" dirty="0">
                <a:effectLst/>
              </a:rPr>
              <a:t>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581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5 </a:t>
            </a:r>
            <a:r>
              <a:rPr lang="es-ES_tradnl" dirty="0" err="1"/>
              <a:t>years</a:t>
            </a:r>
            <a:r>
              <a:rPr lang="es-ES_tradnl" dirty="0"/>
              <a:t> ago... Otto </a:t>
            </a:r>
            <a:r>
              <a:rPr lang="es-ES_tradnl" dirty="0" err="1"/>
              <a:t>came</a:t>
            </a:r>
            <a:r>
              <a:rPr lang="es-ES_tradnl" dirty="0"/>
              <a:t> to Chile...</a:t>
            </a:r>
            <a:r>
              <a:rPr lang="es-ES_tradnl" baseline="0" dirty="0"/>
              <a:t> “Gestalt </a:t>
            </a:r>
            <a:r>
              <a:rPr lang="es-ES_tradnl" baseline="0" dirty="0" err="1"/>
              <a:t>Therapy</a:t>
            </a:r>
            <a:r>
              <a:rPr lang="es-ES_tradnl" baseline="0" dirty="0"/>
              <a:t> in </a:t>
            </a:r>
            <a:r>
              <a:rPr lang="es-ES_tradnl" baseline="0" dirty="0" err="1"/>
              <a:t>Germany</a:t>
            </a:r>
            <a:r>
              <a:rPr lang="es-ES_tradnl" baseline="0" dirty="0"/>
              <a:t> </a:t>
            </a:r>
            <a:r>
              <a:rPr lang="es-ES_tradnl" baseline="0" dirty="0" err="1"/>
              <a:t>is</a:t>
            </a:r>
            <a:r>
              <a:rPr lang="es-ES_tradnl" baseline="0" dirty="0"/>
              <a:t> </a:t>
            </a:r>
            <a:r>
              <a:rPr lang="es-ES_tradnl" baseline="0" dirty="0" err="1"/>
              <a:t>dying</a:t>
            </a:r>
            <a:r>
              <a:rPr lang="es-ES_tradnl" baseline="0" dirty="0"/>
              <a:t>”</a:t>
            </a:r>
          </a:p>
          <a:p>
            <a:r>
              <a:rPr lang="es-ES_tradnl" baseline="0" dirty="0" err="1"/>
              <a:t>Genoveve</a:t>
            </a:r>
            <a:r>
              <a:rPr lang="es-ES_tradnl" baseline="0" dirty="0"/>
              <a:t>: “</a:t>
            </a:r>
            <a:r>
              <a:rPr lang="es-ES_tradnl" baseline="0" dirty="0" err="1"/>
              <a:t>You</a:t>
            </a:r>
            <a:r>
              <a:rPr lang="es-ES_tradnl" baseline="0" dirty="0"/>
              <a:t> can use </a:t>
            </a:r>
            <a:r>
              <a:rPr lang="es-ES_tradnl" baseline="0" dirty="0" err="1"/>
              <a:t>that</a:t>
            </a:r>
            <a:r>
              <a:rPr lang="es-ES_tradnl" baseline="0" dirty="0"/>
              <a:t>, </a:t>
            </a:r>
            <a:r>
              <a:rPr lang="es-ES_tradnl" baseline="0" dirty="0" err="1"/>
              <a:t>but</a:t>
            </a:r>
            <a:r>
              <a:rPr lang="es-ES_tradnl" baseline="0" dirty="0"/>
              <a:t> </a:t>
            </a:r>
            <a:r>
              <a:rPr lang="es-ES_tradnl" baseline="0" dirty="0" err="1"/>
              <a:t>don’t</a:t>
            </a:r>
            <a:r>
              <a:rPr lang="es-ES_tradnl" baseline="0" dirty="0"/>
              <a:t> </a:t>
            </a:r>
            <a:r>
              <a:rPr lang="es-ES_tradnl" baseline="0" dirty="0" err="1"/>
              <a:t>say</a:t>
            </a:r>
            <a:r>
              <a:rPr lang="es-ES_tradnl" baseline="0" dirty="0"/>
              <a:t> </a:t>
            </a:r>
            <a:r>
              <a:rPr lang="es-ES_tradnl" baseline="0" dirty="0" err="1"/>
              <a:t>it’s</a:t>
            </a:r>
            <a:r>
              <a:rPr lang="es-ES_tradnl" baseline="0" dirty="0"/>
              <a:t> Gestalt!!”</a:t>
            </a:r>
          </a:p>
          <a:p>
            <a:r>
              <a:rPr lang="es-ES_tradnl" baseline="0" dirty="0"/>
              <a:t>Chile: “</a:t>
            </a:r>
            <a:r>
              <a:rPr lang="es-ES_tradnl" baseline="0" dirty="0" err="1"/>
              <a:t>We</a:t>
            </a:r>
            <a:r>
              <a:rPr lang="es-ES_tradnl" baseline="0" dirty="0"/>
              <a:t> </a:t>
            </a:r>
            <a:r>
              <a:rPr lang="es-ES_tradnl" baseline="0" dirty="0" err="1"/>
              <a:t>thought</a:t>
            </a:r>
            <a:r>
              <a:rPr lang="es-ES_tradnl" baseline="0" dirty="0"/>
              <a:t> </a:t>
            </a:r>
            <a:r>
              <a:rPr lang="es-ES_tradnl" baseline="0" dirty="0" err="1"/>
              <a:t>you</a:t>
            </a:r>
            <a:r>
              <a:rPr lang="es-ES_tradnl" baseline="0" dirty="0"/>
              <a:t> </a:t>
            </a:r>
            <a:r>
              <a:rPr lang="es-ES_tradnl" baseline="0" dirty="0" err="1"/>
              <a:t>yust</a:t>
            </a:r>
            <a:r>
              <a:rPr lang="es-ES_tradnl" baseline="0" dirty="0"/>
              <a:t> </a:t>
            </a:r>
            <a:r>
              <a:rPr lang="es-ES_tradnl" baseline="0" dirty="0" err="1"/>
              <a:t>used</a:t>
            </a:r>
            <a:r>
              <a:rPr lang="es-ES_tradnl" baseline="0" dirty="0"/>
              <a:t> </a:t>
            </a:r>
            <a:r>
              <a:rPr lang="es-ES_tradnl" baseline="0" dirty="0" err="1"/>
              <a:t>incense</a:t>
            </a:r>
            <a:r>
              <a:rPr lang="es-ES_tradnl" baseline="0" dirty="0"/>
              <a:t> and </a:t>
            </a:r>
            <a:r>
              <a:rPr lang="es-ES_tradnl" baseline="0" dirty="0" err="1"/>
              <a:t>hugged</a:t>
            </a:r>
            <a:r>
              <a:rPr lang="es-ES_tradnl" baseline="0" dirty="0"/>
              <a:t> </a:t>
            </a:r>
            <a:r>
              <a:rPr lang="es-ES_tradnl" baseline="0" dirty="0" err="1"/>
              <a:t>people</a:t>
            </a:r>
            <a:r>
              <a:rPr lang="es-ES_tradnl" baseline="0" dirty="0"/>
              <a:t>”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96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SALTAR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263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In Chile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added</a:t>
            </a:r>
            <a:r>
              <a:rPr lang="es-ES_tradnl" dirty="0"/>
              <a:t> a </a:t>
            </a:r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follow</a:t>
            </a:r>
            <a:r>
              <a:rPr lang="es-ES_tradnl" dirty="0"/>
              <a:t> up 6 </a:t>
            </a:r>
            <a:r>
              <a:rPr lang="es-ES_tradnl" dirty="0" err="1"/>
              <a:t>months</a:t>
            </a:r>
            <a:r>
              <a:rPr lang="es-ES_tradnl" dirty="0"/>
              <a:t> </a:t>
            </a:r>
            <a:r>
              <a:rPr lang="es-ES_tradnl" dirty="0" err="1"/>
              <a:t>after</a:t>
            </a:r>
            <a:r>
              <a:rPr lang="es-ES_tradnl" dirty="0"/>
              <a:t> final </a:t>
            </a:r>
            <a:r>
              <a:rPr lang="es-ES_tradnl" dirty="0" err="1"/>
              <a:t>session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99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0-5 </a:t>
            </a:r>
            <a:r>
              <a:rPr lang="es-ES_trad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ansiedad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(b) 6-14 </a:t>
            </a:r>
            <a:r>
              <a:rPr lang="es-ES_trad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ansiedad leve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(c) 15-30 </a:t>
            </a:r>
            <a:r>
              <a:rPr lang="es-ES_trad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ansiedad moderada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(d) ≥ 31 </a:t>
            </a:r>
            <a:r>
              <a:rPr lang="es-ES_trad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ansiedad grave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756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P7, TC2: </a:t>
            </a:r>
            <a:r>
              <a:rPr lang="es-ES_trad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I can </a:t>
            </a:r>
            <a:r>
              <a:rPr lang="es-ES_trad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s-ES_trad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tolerate</a:t>
            </a:r>
            <a:r>
              <a:rPr lang="es-ES_trad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abuse in </a:t>
            </a:r>
            <a:r>
              <a:rPr lang="es-ES_trad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lang="es-ES_trad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es-ES_trad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s-ES_trad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</a:t>
            </a:r>
            <a:r>
              <a:rPr lang="es-ES_trad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endParaRPr lang="es-ES_trad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OJO MOSTRAR GRÁFICOS???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85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11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Revisar...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617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Comparison</a:t>
            </a:r>
            <a:r>
              <a:rPr lang="es-ES_tradnl" dirty="0"/>
              <a:t> of </a:t>
            </a:r>
          </a:p>
          <a:p>
            <a:pPr lvl="1"/>
            <a:r>
              <a:rPr lang="es-ES_tradnl" dirty="0" err="1"/>
              <a:t>patient</a:t>
            </a:r>
            <a:r>
              <a:rPr lang="es-ES_tradnl" dirty="0"/>
              <a:t> </a:t>
            </a:r>
            <a:r>
              <a:rPr lang="es-ES_tradnl" dirty="0" err="1"/>
              <a:t>attitude</a:t>
            </a:r>
            <a:r>
              <a:rPr lang="es-ES_tradnl" dirty="0"/>
              <a:t>, </a:t>
            </a:r>
          </a:p>
          <a:p>
            <a:pPr lvl="1"/>
            <a:r>
              <a:rPr lang="es-ES_tradnl" dirty="0" err="1"/>
              <a:t>therapist</a:t>
            </a:r>
            <a:r>
              <a:rPr lang="es-ES_tradnl" dirty="0"/>
              <a:t> </a:t>
            </a:r>
            <a:r>
              <a:rPr lang="es-ES_tradnl" dirty="0" err="1"/>
              <a:t>techniques</a:t>
            </a:r>
            <a:r>
              <a:rPr lang="es-ES_tradnl" dirty="0"/>
              <a:t> and </a:t>
            </a:r>
            <a:r>
              <a:rPr lang="es-ES_tradnl" dirty="0" err="1"/>
              <a:t>experience</a:t>
            </a:r>
            <a:r>
              <a:rPr lang="es-ES_tradnl" dirty="0"/>
              <a:t>, </a:t>
            </a:r>
          </a:p>
          <a:p>
            <a:pPr lvl="1"/>
            <a:r>
              <a:rPr lang="es-ES_tradnl" dirty="0"/>
              <a:t>bond &amp; </a:t>
            </a:r>
            <a:r>
              <a:rPr lang="es-ES_tradnl" dirty="0" err="1"/>
              <a:t>interaction</a:t>
            </a:r>
            <a:endParaRPr lang="es-ES_tradnl" dirty="0"/>
          </a:p>
          <a:p>
            <a:pPr lvl="1"/>
            <a:r>
              <a:rPr lang="es-ES_tradnl" dirty="0"/>
              <a:t>extra-</a:t>
            </a:r>
            <a:r>
              <a:rPr lang="es-ES_tradnl" dirty="0" err="1"/>
              <a:t>therapy</a:t>
            </a:r>
            <a:r>
              <a:rPr lang="es-ES_tradnl" dirty="0"/>
              <a:t> </a:t>
            </a:r>
            <a:r>
              <a:rPr lang="es-ES_tradnl" dirty="0" err="1"/>
              <a:t>factors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73B6-1549-FF47-9842-F0F7A453A3A9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390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2738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51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0938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1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191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64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901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95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249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ctr">
              <a:defRPr/>
            </a:lvl1pPr>
          </a:lstStyle>
          <a:p>
            <a:endParaRPr lang="es-ES_trad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7836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53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A737FBD-FB5F-5E41-A931-5E364AA5DB34}" type="datetimeFigureOut">
              <a:rPr lang="es-ES_tradnl" smtClean="0"/>
              <a:t>08/08/2023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40252EE-48CB-1A46-923A-25BB6447CD8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2938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Results from a SCTS project with patients suffering from anxiety </a:t>
            </a:r>
            <a:endParaRPr lang="es-ES_tradnl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71281" y="4545733"/>
            <a:ext cx="6803136" cy="940668"/>
          </a:xfrm>
        </p:spPr>
        <p:txBody>
          <a:bodyPr>
            <a:normAutofit/>
          </a:bodyPr>
          <a:lstStyle/>
          <a:p>
            <a:r>
              <a:rPr lang="es-ES_tradnl" sz="1300" dirty="0"/>
              <a:t>Pablo Herrera Salinas, PhD</a:t>
            </a:r>
          </a:p>
          <a:p>
            <a:r>
              <a:rPr lang="es-ES_tradnl" sz="1300" dirty="0" err="1"/>
              <a:t>Jan</a:t>
            </a:r>
            <a:r>
              <a:rPr lang="es-ES_tradnl" sz="1300" dirty="0"/>
              <a:t> </a:t>
            </a:r>
            <a:r>
              <a:rPr lang="es-ES_tradnl" sz="1300" dirty="0" err="1"/>
              <a:t>Roubal</a:t>
            </a:r>
            <a:r>
              <a:rPr lang="es-ES_tradnl" sz="1300" dirty="0"/>
              <a:t>, MD, PhD</a:t>
            </a:r>
          </a:p>
          <a:p>
            <a:r>
              <a:rPr lang="es-ES_tradnl" sz="1300" dirty="0"/>
              <a:t>Phil </a:t>
            </a:r>
            <a:r>
              <a:rPr lang="es-ES_tradnl" sz="1300" dirty="0" err="1"/>
              <a:t>Brownell</a:t>
            </a:r>
            <a:r>
              <a:rPr lang="es-ES_tradnl" sz="1300" dirty="0"/>
              <a:t>, </a:t>
            </a:r>
            <a:r>
              <a:rPr lang="es-ES_tradnl" sz="1300" dirty="0" err="1"/>
              <a:t>MDiv</a:t>
            </a:r>
            <a:r>
              <a:rPr lang="es-ES_tradnl" sz="1300" dirty="0"/>
              <a:t>, </a:t>
            </a:r>
            <a:r>
              <a:rPr lang="es-ES_tradnl" sz="1300" dirty="0" err="1"/>
              <a:t>PsyD</a:t>
            </a:r>
            <a:endParaRPr lang="es-ES_tradnl" sz="1300" dirty="0"/>
          </a:p>
          <a:p>
            <a:r>
              <a:rPr lang="es-ES_tradnl" sz="1300" dirty="0" err="1"/>
              <a:t>Illia</a:t>
            </a:r>
            <a:r>
              <a:rPr lang="es-ES_tradnl" sz="1300" dirty="0"/>
              <a:t> </a:t>
            </a:r>
            <a:r>
              <a:rPr lang="en-US" sz="1300" dirty="0" err="1"/>
              <a:t>Mstibovskyi</a:t>
            </a:r>
            <a:r>
              <a:rPr lang="en-US" sz="1300" dirty="0"/>
              <a:t>, PhD</a:t>
            </a:r>
            <a:endParaRPr lang="es-ES_tradnl" sz="1300" dirty="0"/>
          </a:p>
        </p:txBody>
      </p:sp>
    </p:spTree>
    <p:extLst>
      <p:ext uri="{BB962C8B-B14F-4D97-AF65-F5344CB8AC3E}">
        <p14:creationId xmlns:p14="http://schemas.microsoft.com/office/powerpoint/2010/main" val="55164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3 Basic Phases</a:t>
            </a:r>
            <a:endParaRPr lang="es-ES_tradn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1193A53-4282-E1B4-328D-49015980A2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Baseline</a:t>
            </a:r>
          </a:p>
          <a:p>
            <a:pPr lvl="1"/>
            <a:r>
              <a:rPr lang="en-US" dirty="0"/>
              <a:t>Pre-Contact</a:t>
            </a:r>
          </a:p>
          <a:p>
            <a:pPr lvl="1"/>
            <a:r>
              <a:rPr lang="en-US" dirty="0"/>
              <a:t>Session “0”</a:t>
            </a:r>
          </a:p>
          <a:p>
            <a:pPr lvl="1"/>
            <a:r>
              <a:rPr lang="en-US" dirty="0"/>
              <a:t>2 weeks baseline “waiting” period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Intervention / Therapy</a:t>
            </a:r>
          </a:p>
          <a:p>
            <a:pPr lvl="1"/>
            <a:r>
              <a:rPr lang="en-US" dirty="0"/>
              <a:t>Variable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Follow up</a:t>
            </a:r>
          </a:p>
          <a:p>
            <a:pPr lvl="1"/>
            <a:r>
              <a:rPr lang="en-US" dirty="0"/>
              <a:t>Final Session</a:t>
            </a:r>
          </a:p>
          <a:p>
            <a:pPr lvl="1"/>
            <a:r>
              <a:rPr lang="en-US" dirty="0"/>
              <a:t>2 weeks follow up “waiting period”</a:t>
            </a:r>
          </a:p>
          <a:p>
            <a:pPr lvl="1"/>
            <a:r>
              <a:rPr lang="en-US" dirty="0"/>
              <a:t>Initial Follow-up session</a:t>
            </a:r>
          </a:p>
          <a:p>
            <a:pPr lvl="1"/>
            <a:r>
              <a:rPr lang="en-US" dirty="0"/>
              <a:t>3-6 months later: second follow-up session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A44050-8D8F-CA2E-A4F2-A49DD08B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2242271"/>
            <a:ext cx="4096288" cy="36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 modular </a:t>
            </a:r>
            <a:r>
              <a:rPr lang="es-ES_tradnl" dirty="0" err="1"/>
              <a:t>framework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Basic Structure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Target complaints during baseline, therapy and follow up</a:t>
            </a:r>
          </a:p>
          <a:p>
            <a:pPr lvl="1"/>
            <a:r>
              <a:rPr lang="en-US" dirty="0"/>
              <a:t>General wellbeing &amp; problem scale (e.g. OQ-45.2)</a:t>
            </a:r>
          </a:p>
          <a:p>
            <a:pPr lvl="1"/>
            <a:r>
              <a:rPr lang="en-US" dirty="0"/>
              <a:t>Specific problem scale (e.g. Hamilton anxiety scale)</a:t>
            </a:r>
          </a:p>
          <a:p>
            <a:pPr lvl="1"/>
            <a:r>
              <a:rPr lang="en-US" dirty="0"/>
              <a:t>DSM or CIE-10 diagnosis</a:t>
            </a:r>
          </a:p>
          <a:p>
            <a:pPr lvl="1"/>
            <a:r>
              <a:rPr lang="en-US" dirty="0"/>
              <a:t>Treatment fidelity measure (e.g.: GT Fidelity Scale)</a:t>
            </a:r>
          </a:p>
          <a:p>
            <a:r>
              <a:rPr lang="en-US" b="1" dirty="0"/>
              <a:t>Optional modules</a:t>
            </a:r>
            <a:r>
              <a:rPr lang="en-US" dirty="0"/>
              <a:t>. Examples:</a:t>
            </a:r>
          </a:p>
          <a:p>
            <a:pPr lvl="1"/>
            <a:r>
              <a:rPr lang="en-US" dirty="0"/>
              <a:t>Polarities</a:t>
            </a:r>
          </a:p>
          <a:p>
            <a:pPr lvl="1"/>
            <a:r>
              <a:rPr lang="en-US" dirty="0"/>
              <a:t>Relational “co-regulation” between client and therapist</a:t>
            </a:r>
          </a:p>
          <a:p>
            <a:pPr lvl="1"/>
            <a:r>
              <a:rPr lang="en-US" dirty="0"/>
              <a:t>Memory reconsolidation process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16" y="2504153"/>
            <a:ext cx="3586464" cy="31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Before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process</a:t>
            </a:r>
            <a:r>
              <a:rPr lang="es-ES_tradnl" dirty="0"/>
              <a:t> </a:t>
            </a:r>
            <a:r>
              <a:rPr lang="es-ES_tradnl" dirty="0" err="1"/>
              <a:t>begins</a:t>
            </a:r>
            <a:r>
              <a:rPr lang="es-ES_tradnl" dirty="0"/>
              <a:t>: </a:t>
            </a:r>
            <a:r>
              <a:rPr lang="es-ES_tradnl" dirty="0" err="1"/>
              <a:t>the</a:t>
            </a:r>
            <a:r>
              <a:rPr lang="es-ES_tradnl" dirty="0"/>
              <a:t> pre-</a:t>
            </a:r>
            <a:r>
              <a:rPr lang="es-ES_tradnl" dirty="0" err="1"/>
              <a:t>contact</a:t>
            </a:r>
            <a:r>
              <a:rPr lang="es-ES_tradnl" dirty="0"/>
              <a:t>...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err="1"/>
              <a:t>Inform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methodology</a:t>
            </a:r>
            <a:endParaRPr lang="es-ES_tradnl" dirty="0"/>
          </a:p>
          <a:p>
            <a:r>
              <a:rPr lang="es-ES_tradnl" dirty="0" err="1"/>
              <a:t>Abstain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personal </a:t>
            </a:r>
            <a:r>
              <a:rPr lang="es-ES_tradnl" dirty="0" err="1"/>
              <a:t>contact</a:t>
            </a:r>
            <a:r>
              <a:rPr lang="es-ES_tradnl" dirty="0"/>
              <a:t> 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possible</a:t>
            </a:r>
            <a:endParaRPr lang="es-ES_tradnl" dirty="0"/>
          </a:p>
          <a:p>
            <a:r>
              <a:rPr lang="es-ES_tradnl" dirty="0" err="1"/>
              <a:t>Get</a:t>
            </a:r>
            <a:r>
              <a:rPr lang="es-ES_tradnl" dirty="0"/>
              <a:t> diagnosis </a:t>
            </a:r>
            <a:r>
              <a:rPr lang="es-ES_tradnl" dirty="0" err="1"/>
              <a:t>information</a:t>
            </a:r>
            <a:r>
              <a:rPr lang="es-ES_tradnl" dirty="0"/>
              <a:t> 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present</a:t>
            </a:r>
            <a:endParaRPr lang="es-ES_tradnl" dirty="0"/>
          </a:p>
          <a:p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phone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at </a:t>
            </a:r>
            <a:r>
              <a:rPr lang="es-ES_tradnl" dirty="0" err="1"/>
              <a:t>patient</a:t>
            </a:r>
            <a:r>
              <a:rPr lang="es-ES_tradnl" dirty="0"/>
              <a:t> </a:t>
            </a:r>
            <a:r>
              <a:rPr lang="es-ES_tradnl" dirty="0" err="1"/>
              <a:t>intake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collaborator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4563" y="224075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Session</a:t>
            </a:r>
            <a:r>
              <a:rPr lang="es-ES_tradnl" dirty="0"/>
              <a:t> 0: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start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baseline</a:t>
            </a:r>
            <a:r>
              <a:rPr lang="es-ES_tradnl" dirty="0"/>
              <a:t> </a:t>
            </a:r>
            <a:r>
              <a:rPr lang="es-ES_tradnl" dirty="0" err="1"/>
              <a:t>period</a:t>
            </a:r>
            <a:r>
              <a:rPr lang="es-ES_tradnl" dirty="0"/>
              <a:t>...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Target </a:t>
            </a:r>
            <a:r>
              <a:rPr lang="es-ES_tradnl" dirty="0" err="1"/>
              <a:t>Complaints</a:t>
            </a:r>
            <a:endParaRPr lang="es-ES_tradnl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Self report, measured daily (1-2 minutes)</a:t>
            </a:r>
          </a:p>
          <a:p>
            <a:r>
              <a:rPr lang="en-US" dirty="0"/>
              <a:t>Specific &amp; idiosyncratic problems.</a:t>
            </a:r>
          </a:p>
          <a:p>
            <a:r>
              <a:rPr lang="en-US" dirty="0"/>
              <a:t>Co-constructed in “session 0”.</a:t>
            </a:r>
          </a:p>
          <a:p>
            <a:r>
              <a:rPr lang="en-US" dirty="0"/>
              <a:t>The key question is </a:t>
            </a:r>
            <a:r>
              <a:rPr lang="en-US" b="1" i="1" dirty="0"/>
              <a:t>how would you know that you’re getting better?</a:t>
            </a:r>
          </a:p>
          <a:p>
            <a:r>
              <a:rPr lang="en-US" dirty="0"/>
              <a:t>They must meet the following properties:</a:t>
            </a:r>
          </a:p>
          <a:p>
            <a:pPr lvl="1"/>
            <a:r>
              <a:rPr lang="en-US" dirty="0"/>
              <a:t>Concrete &amp; quantifiable</a:t>
            </a:r>
          </a:p>
          <a:p>
            <a:pPr lvl="1"/>
            <a:r>
              <a:rPr lang="en-US" dirty="0"/>
              <a:t>Frequent</a:t>
            </a:r>
          </a:p>
          <a:p>
            <a:pPr lvl="1"/>
            <a:r>
              <a:rPr lang="en-US" dirty="0"/>
              <a:t>Stable without therapy</a:t>
            </a:r>
          </a:p>
          <a:p>
            <a:pPr lvl="1"/>
            <a:r>
              <a:rPr lang="en-US" dirty="0"/>
              <a:t>Relatively independent from each other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"/>
          </p:nvPr>
        </p:nvSpPr>
        <p:spPr>
          <a:xfrm>
            <a:off x="4754880" y="2115818"/>
            <a:ext cx="3657600" cy="640080"/>
          </a:xfrm>
        </p:spPr>
        <p:txBody>
          <a:bodyPr/>
          <a:lstStyle/>
          <a:p>
            <a:r>
              <a:rPr lang="es-ES_tradnl" dirty="0" err="1"/>
              <a:t>Other</a:t>
            </a:r>
            <a:r>
              <a:rPr lang="es-ES_tradnl" dirty="0"/>
              <a:t> </a:t>
            </a:r>
            <a:r>
              <a:rPr lang="es-ES_tradnl" dirty="0" err="1"/>
              <a:t>instruments</a:t>
            </a:r>
            <a:r>
              <a:rPr lang="es-ES_tradnl" dirty="0"/>
              <a:t> &amp; </a:t>
            </a:r>
            <a:r>
              <a:rPr lang="es-ES_tradnl" dirty="0" err="1"/>
              <a:t>procedures</a:t>
            </a:r>
            <a:endParaRPr lang="es-ES_tradnl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/>
              <a:t>OQ-45</a:t>
            </a:r>
          </a:p>
          <a:p>
            <a:r>
              <a:rPr lang="es-ES_tradnl" dirty="0"/>
              <a:t>Hamilton </a:t>
            </a:r>
            <a:r>
              <a:rPr lang="es-ES_tradnl" dirty="0" err="1"/>
              <a:t>anxiety</a:t>
            </a:r>
            <a:r>
              <a:rPr lang="es-ES_tradnl" dirty="0"/>
              <a:t> </a:t>
            </a:r>
            <a:r>
              <a:rPr lang="es-ES_tradnl" dirty="0" err="1"/>
              <a:t>scale</a:t>
            </a:r>
            <a:r>
              <a:rPr lang="es-ES_tradnl" dirty="0"/>
              <a:t> / BDI-1</a:t>
            </a:r>
          </a:p>
          <a:p>
            <a:r>
              <a:rPr lang="es-ES_tradnl" dirty="0" err="1"/>
              <a:t>Informed</a:t>
            </a:r>
            <a:r>
              <a:rPr lang="es-ES_tradnl" dirty="0"/>
              <a:t> </a:t>
            </a:r>
            <a:r>
              <a:rPr lang="es-ES_tradnl" dirty="0" err="1"/>
              <a:t>Consent</a:t>
            </a:r>
            <a:endParaRPr lang="es-ES_tradnl" dirty="0"/>
          </a:p>
          <a:p>
            <a:r>
              <a:rPr lang="es-ES_tradnl" dirty="0"/>
              <a:t>MINI </a:t>
            </a:r>
            <a:r>
              <a:rPr lang="es-ES_tradnl" dirty="0" err="1"/>
              <a:t>psychiatric</a:t>
            </a:r>
            <a:r>
              <a:rPr lang="es-ES_tradnl" dirty="0"/>
              <a:t> interview to </a:t>
            </a:r>
            <a:r>
              <a:rPr lang="es-ES_tradnl" dirty="0" err="1"/>
              <a:t>assess</a:t>
            </a:r>
            <a:r>
              <a:rPr lang="es-ES_tradnl" dirty="0"/>
              <a:t> </a:t>
            </a:r>
            <a:r>
              <a:rPr lang="es-ES_tradnl" dirty="0" err="1"/>
              <a:t>presence</a:t>
            </a:r>
            <a:r>
              <a:rPr lang="es-ES_tradnl" dirty="0"/>
              <a:t> of </a:t>
            </a:r>
            <a:r>
              <a:rPr lang="es-ES_tradnl" dirty="0" err="1"/>
              <a:t>psychiatric</a:t>
            </a:r>
            <a:r>
              <a:rPr lang="es-ES_tradnl" dirty="0"/>
              <a:t> diagnosis</a:t>
            </a:r>
          </a:p>
        </p:txBody>
      </p:sp>
    </p:spTree>
    <p:extLst>
      <p:ext uri="{BB962C8B-B14F-4D97-AF65-F5344CB8AC3E}">
        <p14:creationId xmlns:p14="http://schemas.microsoft.com/office/powerpoint/2010/main" val="11499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0" grpId="0" build="p"/>
      <p:bldP spid="13" grpId="0" build="p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2 </a:t>
            </a:r>
            <a:r>
              <a:rPr lang="es-ES_tradnl" dirty="0" err="1"/>
              <a:t>weeks</a:t>
            </a:r>
            <a:r>
              <a:rPr lang="es-ES_tradnl" dirty="0"/>
              <a:t> </a:t>
            </a:r>
            <a:r>
              <a:rPr lang="es-ES_tradnl" dirty="0" err="1"/>
              <a:t>pass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...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400" dirty="0" err="1"/>
              <a:t>Patient</a:t>
            </a:r>
            <a:r>
              <a:rPr lang="es-ES_tradnl" sz="2400" dirty="0"/>
              <a:t> </a:t>
            </a:r>
            <a:r>
              <a:rPr lang="es-ES_tradnl" sz="2400" dirty="0" err="1"/>
              <a:t>continues</a:t>
            </a:r>
            <a:r>
              <a:rPr lang="es-ES_tradnl" sz="2400" dirty="0"/>
              <a:t> </a:t>
            </a:r>
            <a:r>
              <a:rPr lang="es-ES_tradnl" sz="2400" dirty="0" err="1"/>
              <a:t>with</a:t>
            </a:r>
            <a:r>
              <a:rPr lang="es-ES_tradnl" sz="2400" dirty="0"/>
              <a:t> </a:t>
            </a:r>
            <a:r>
              <a:rPr lang="es-ES_tradnl" sz="2400" dirty="0" err="1"/>
              <a:t>daily</a:t>
            </a:r>
            <a:r>
              <a:rPr lang="es-ES_tradnl" sz="2400" dirty="0"/>
              <a:t> target </a:t>
            </a:r>
            <a:r>
              <a:rPr lang="es-ES_tradnl" sz="2400" dirty="0" err="1"/>
              <a:t>complaints</a:t>
            </a:r>
            <a:endParaRPr lang="es-ES_tradnl" sz="2400" dirty="0"/>
          </a:p>
          <a:p>
            <a:endParaRPr lang="es-ES_tradnl" sz="2400" dirty="0"/>
          </a:p>
          <a:p>
            <a:r>
              <a:rPr lang="es-ES_tradnl" sz="2400" dirty="0" err="1"/>
              <a:t>Therapist</a:t>
            </a:r>
            <a:r>
              <a:rPr lang="es-ES_tradnl" sz="2400" dirty="0"/>
              <a:t> </a:t>
            </a:r>
            <a:r>
              <a:rPr lang="es-ES_tradnl" sz="2400" dirty="0" err="1"/>
              <a:t>waits</a:t>
            </a:r>
            <a:r>
              <a:rPr lang="es-ES_tradnl" sz="2400" dirty="0"/>
              <a:t>...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9167" r="889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8529" y="2580361"/>
            <a:ext cx="3903951" cy="29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Therapeutic</a:t>
            </a:r>
            <a:r>
              <a:rPr lang="es-ES_tradnl" dirty="0"/>
              <a:t> </a:t>
            </a:r>
            <a:r>
              <a:rPr lang="es-ES_tradnl" dirty="0" err="1"/>
              <a:t>Phase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err="1"/>
              <a:t>Before</a:t>
            </a:r>
            <a:r>
              <a:rPr lang="es-ES_tradnl" dirty="0"/>
              <a:t> </a:t>
            </a:r>
            <a:r>
              <a:rPr lang="es-ES_tradnl" dirty="0" err="1"/>
              <a:t>each</a:t>
            </a:r>
            <a:r>
              <a:rPr lang="es-ES_tradnl" dirty="0"/>
              <a:t> </a:t>
            </a:r>
            <a:r>
              <a:rPr lang="es-ES_tradnl" dirty="0" err="1"/>
              <a:t>session</a:t>
            </a:r>
            <a:r>
              <a:rPr lang="es-ES_tradnl" dirty="0"/>
              <a:t>: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patient</a:t>
            </a:r>
            <a:r>
              <a:rPr lang="es-ES_tradnl" dirty="0"/>
              <a:t> </a:t>
            </a:r>
            <a:r>
              <a:rPr lang="es-ES_tradnl" dirty="0" err="1"/>
              <a:t>gives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therapist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receptionist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Target </a:t>
            </a:r>
            <a:r>
              <a:rPr lang="es-ES_tradnl" dirty="0" err="1"/>
              <a:t>Complaint</a:t>
            </a:r>
            <a:r>
              <a:rPr lang="es-ES_tradnl" dirty="0"/>
              <a:t> </a:t>
            </a:r>
            <a:r>
              <a:rPr lang="es-ES_tradnl" dirty="0" err="1"/>
              <a:t>forms</a:t>
            </a:r>
            <a:r>
              <a:rPr lang="es-ES_tradnl" dirty="0"/>
              <a:t> he </a:t>
            </a:r>
            <a:r>
              <a:rPr lang="es-ES_tradnl" dirty="0" err="1"/>
              <a:t>completed</a:t>
            </a:r>
            <a:r>
              <a:rPr lang="es-ES_tradnl" dirty="0"/>
              <a:t> </a:t>
            </a:r>
            <a:r>
              <a:rPr lang="es-ES_tradnl" dirty="0" err="1"/>
              <a:t>since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session</a:t>
            </a:r>
            <a:r>
              <a:rPr lang="es-ES_tradnl" dirty="0"/>
              <a:t>.</a:t>
            </a:r>
          </a:p>
          <a:p>
            <a:r>
              <a:rPr lang="es-ES_tradnl" dirty="0" err="1"/>
              <a:t>After</a:t>
            </a:r>
            <a:r>
              <a:rPr lang="es-ES_tradnl" dirty="0"/>
              <a:t> </a:t>
            </a:r>
            <a:r>
              <a:rPr lang="es-ES_tradnl" dirty="0" err="1"/>
              <a:t>each</a:t>
            </a:r>
            <a:r>
              <a:rPr lang="es-ES_tradnl" dirty="0"/>
              <a:t> </a:t>
            </a:r>
            <a:r>
              <a:rPr lang="es-ES_tradnl" dirty="0" err="1"/>
              <a:t>session</a:t>
            </a:r>
            <a:r>
              <a:rPr lang="es-ES_tradnl" dirty="0"/>
              <a:t>: </a:t>
            </a:r>
            <a:r>
              <a:rPr lang="es-ES_tradnl" dirty="0" err="1"/>
              <a:t>Therapist</a:t>
            </a:r>
            <a:r>
              <a:rPr lang="es-ES_tradnl" dirty="0"/>
              <a:t> completes </a:t>
            </a:r>
            <a:r>
              <a:rPr lang="es-ES_tradnl" dirty="0" err="1"/>
              <a:t>experience</a:t>
            </a:r>
            <a:r>
              <a:rPr lang="es-ES_tradnl" dirty="0"/>
              <a:t> </a:t>
            </a:r>
            <a:r>
              <a:rPr lang="es-ES_tradnl" dirty="0" err="1"/>
              <a:t>journal</a:t>
            </a:r>
            <a:endParaRPr lang="es-ES_tradnl" dirty="0"/>
          </a:p>
          <a:p>
            <a:r>
              <a:rPr lang="es-ES_tradnl" dirty="0" err="1"/>
              <a:t>After</a:t>
            </a:r>
            <a:r>
              <a:rPr lang="es-ES_tradnl" dirty="0"/>
              <a:t> </a:t>
            </a:r>
            <a:r>
              <a:rPr lang="es-ES_tradnl" dirty="0" err="1"/>
              <a:t>session</a:t>
            </a:r>
            <a:r>
              <a:rPr lang="es-ES_tradnl" dirty="0"/>
              <a:t> 2: WAI short </a:t>
            </a:r>
            <a:r>
              <a:rPr lang="es-ES_tradnl" dirty="0" err="1"/>
              <a:t>form</a:t>
            </a:r>
            <a:r>
              <a:rPr lang="es-ES_tradnl" dirty="0"/>
              <a:t> (</a:t>
            </a:r>
            <a:r>
              <a:rPr lang="es-ES_tradnl" dirty="0" err="1"/>
              <a:t>patient</a:t>
            </a:r>
            <a:r>
              <a:rPr lang="es-ES_tradnl" dirty="0"/>
              <a:t>)</a:t>
            </a:r>
          </a:p>
          <a:p>
            <a:r>
              <a:rPr lang="es-ES_tradnl" dirty="0" err="1"/>
              <a:t>Therapist</a:t>
            </a:r>
            <a:r>
              <a:rPr lang="es-ES_tradnl" dirty="0"/>
              <a:t> video-records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session</a:t>
            </a:r>
            <a:endParaRPr lang="es-ES_tradnl" dirty="0"/>
          </a:p>
          <a:p>
            <a:r>
              <a:rPr lang="es-ES_tradnl" dirty="0"/>
              <a:t>Variable </a:t>
            </a:r>
            <a:r>
              <a:rPr lang="es-ES_tradnl" dirty="0" err="1"/>
              <a:t>length</a:t>
            </a:r>
            <a:r>
              <a:rPr lang="es-ES_tradnl" dirty="0"/>
              <a:t>, </a:t>
            </a:r>
            <a:r>
              <a:rPr lang="es-ES_tradnl" dirty="0" err="1"/>
              <a:t>until</a:t>
            </a:r>
            <a:r>
              <a:rPr lang="es-ES_tradnl" dirty="0"/>
              <a:t> </a:t>
            </a:r>
            <a:r>
              <a:rPr lang="es-ES_tradnl" dirty="0" err="1"/>
              <a:t>discharge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initial</a:t>
            </a:r>
            <a:r>
              <a:rPr lang="es-ES_tradnl" dirty="0"/>
              <a:t> TC are resolved</a:t>
            </a:r>
          </a:p>
        </p:txBody>
      </p:sp>
      <p:pic>
        <p:nvPicPr>
          <p:cNvPr id="5" name="image02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88701" y="2893513"/>
            <a:ext cx="3823779" cy="18179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945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Final </a:t>
            </a:r>
            <a:r>
              <a:rPr lang="es-ES_tradnl" dirty="0" err="1"/>
              <a:t>Session</a:t>
            </a:r>
            <a:r>
              <a:rPr lang="es-ES_tradnl" dirty="0"/>
              <a:t> &amp; </a:t>
            </a:r>
            <a:r>
              <a:rPr lang="es-ES_tradnl" dirty="0" err="1"/>
              <a:t>Follow</a:t>
            </a:r>
            <a:r>
              <a:rPr lang="es-ES_tradnl" dirty="0"/>
              <a:t> up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Final </a:t>
            </a:r>
            <a:r>
              <a:rPr lang="es-ES_tradnl" dirty="0" err="1"/>
              <a:t>session</a:t>
            </a:r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WAI Short </a:t>
            </a:r>
            <a:r>
              <a:rPr lang="es-ES_tradnl" dirty="0" err="1"/>
              <a:t>form</a:t>
            </a:r>
            <a:endParaRPr lang="es-ES_tradnl" dirty="0"/>
          </a:p>
          <a:p>
            <a:r>
              <a:rPr lang="es-ES_tradnl" dirty="0" err="1"/>
              <a:t>Instruct</a:t>
            </a:r>
            <a:r>
              <a:rPr lang="es-ES_tradnl" dirty="0"/>
              <a:t> </a:t>
            </a:r>
            <a:r>
              <a:rPr lang="es-ES_tradnl" dirty="0" err="1"/>
              <a:t>patient</a:t>
            </a:r>
            <a:r>
              <a:rPr lang="es-ES_tradnl" dirty="0"/>
              <a:t> to </a:t>
            </a:r>
            <a:r>
              <a:rPr lang="es-ES_tradnl" dirty="0" err="1"/>
              <a:t>continue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Target </a:t>
            </a:r>
            <a:r>
              <a:rPr lang="es-ES_tradnl" dirty="0" err="1"/>
              <a:t>Complaints</a:t>
            </a:r>
            <a:r>
              <a:rPr lang="es-ES_tradnl" dirty="0"/>
              <a:t> </a:t>
            </a:r>
            <a:r>
              <a:rPr lang="es-ES_tradnl" dirty="0" err="1"/>
              <a:t>daily</a:t>
            </a:r>
            <a:r>
              <a:rPr lang="es-ES_tradnl" dirty="0"/>
              <a:t> </a:t>
            </a:r>
            <a:r>
              <a:rPr lang="es-ES_tradnl" dirty="0" err="1"/>
              <a:t>form</a:t>
            </a:r>
            <a:r>
              <a:rPr lang="es-ES_tradnl" dirty="0"/>
              <a:t>: 2 more </a:t>
            </a:r>
            <a:r>
              <a:rPr lang="es-ES_tradnl" dirty="0" err="1"/>
              <a:t>weeks</a:t>
            </a:r>
            <a:r>
              <a:rPr lang="es-ES_tradnl" dirty="0"/>
              <a:t> </a:t>
            </a:r>
            <a:r>
              <a:rPr lang="es-ES_tradnl" dirty="0" err="1"/>
              <a:t>after</a:t>
            </a:r>
            <a:r>
              <a:rPr lang="es-ES_tradnl" dirty="0"/>
              <a:t> final </a:t>
            </a:r>
            <a:r>
              <a:rPr lang="es-ES_tradnl" dirty="0" err="1"/>
              <a:t>session</a:t>
            </a:r>
            <a:endParaRPr lang="es-ES_tradnl" dirty="0"/>
          </a:p>
          <a:p>
            <a:endParaRPr lang="es-ES_tradnl" dirty="0"/>
          </a:p>
          <a:p>
            <a:r>
              <a:rPr lang="es-ES_tradnl" dirty="0"/>
              <a:t>2 </a:t>
            </a:r>
            <a:r>
              <a:rPr lang="es-ES_tradnl" dirty="0" err="1"/>
              <a:t>weeks</a:t>
            </a:r>
            <a:r>
              <a:rPr lang="es-ES_tradnl" dirty="0"/>
              <a:t> </a:t>
            </a:r>
            <a:r>
              <a:rPr lang="es-ES_tradnl" dirty="0" err="1"/>
              <a:t>pass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...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err="1"/>
              <a:t>Follow</a:t>
            </a:r>
            <a:r>
              <a:rPr lang="es-ES_tradnl" dirty="0"/>
              <a:t> up (1 &amp; 2)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_tradnl" dirty="0" err="1"/>
              <a:t>Collect</a:t>
            </a:r>
            <a:r>
              <a:rPr lang="es-ES_tradnl" dirty="0"/>
              <a:t> TC </a:t>
            </a:r>
            <a:r>
              <a:rPr lang="es-ES_tradnl" dirty="0" err="1"/>
              <a:t>forms</a:t>
            </a:r>
            <a:endParaRPr lang="es-ES_tradnl" dirty="0"/>
          </a:p>
          <a:p>
            <a:r>
              <a:rPr lang="es-ES_tradnl" dirty="0"/>
              <a:t>Pre-post </a:t>
            </a:r>
            <a:r>
              <a:rPr lang="es-ES_tradnl" dirty="0" err="1"/>
              <a:t>instruments</a:t>
            </a:r>
            <a:r>
              <a:rPr lang="es-ES_tradnl" dirty="0"/>
              <a:t> </a:t>
            </a:r>
            <a:r>
              <a:rPr lang="es-ES_tradnl" dirty="0" err="1"/>
              <a:t>again</a:t>
            </a:r>
            <a:r>
              <a:rPr lang="es-ES_tradnl" dirty="0"/>
              <a:t>:</a:t>
            </a:r>
          </a:p>
          <a:p>
            <a:pPr lvl="1"/>
            <a:r>
              <a:rPr lang="es-ES_tradnl" dirty="0"/>
              <a:t>OQ-45</a:t>
            </a:r>
          </a:p>
          <a:p>
            <a:pPr lvl="1"/>
            <a:r>
              <a:rPr lang="es-ES_tradnl" dirty="0"/>
              <a:t>BDI (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used</a:t>
            </a:r>
            <a:r>
              <a:rPr lang="es-ES_tradnl" dirty="0"/>
              <a:t> in </a:t>
            </a:r>
            <a:r>
              <a:rPr lang="es-ES_tradnl" dirty="0" err="1"/>
              <a:t>session</a:t>
            </a:r>
            <a:r>
              <a:rPr lang="es-ES_tradnl" dirty="0"/>
              <a:t> 0)</a:t>
            </a:r>
          </a:p>
          <a:p>
            <a:pPr lvl="1"/>
            <a:r>
              <a:rPr lang="es-ES_tradnl" dirty="0"/>
              <a:t>Hamilton </a:t>
            </a:r>
            <a:r>
              <a:rPr lang="es-ES_tradnl" dirty="0" err="1"/>
              <a:t>anxiety</a:t>
            </a:r>
            <a:r>
              <a:rPr lang="es-ES_tradnl" dirty="0"/>
              <a:t> </a:t>
            </a:r>
            <a:r>
              <a:rPr lang="es-ES_tradnl" dirty="0" err="1"/>
              <a:t>scale</a:t>
            </a:r>
            <a:r>
              <a:rPr lang="es-ES_tradnl" dirty="0"/>
              <a:t> (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used</a:t>
            </a:r>
            <a:r>
              <a:rPr lang="es-ES_tradnl" dirty="0"/>
              <a:t> in </a:t>
            </a:r>
            <a:r>
              <a:rPr lang="es-ES_tradnl" dirty="0" err="1"/>
              <a:t>session</a:t>
            </a:r>
            <a:r>
              <a:rPr lang="es-ES_tradnl" dirty="0"/>
              <a:t> 0)</a:t>
            </a:r>
          </a:p>
          <a:p>
            <a:pPr lvl="1"/>
            <a:endParaRPr lang="es-ES_tradnl" dirty="0"/>
          </a:p>
          <a:p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follow</a:t>
            </a:r>
            <a:r>
              <a:rPr lang="es-ES_tradnl" dirty="0"/>
              <a:t>-up 3-6 </a:t>
            </a:r>
            <a:r>
              <a:rPr lang="es-ES_tradnl" dirty="0" err="1"/>
              <a:t>months</a:t>
            </a:r>
            <a:r>
              <a:rPr lang="es-ES_tradnl" dirty="0"/>
              <a:t> </a:t>
            </a:r>
            <a:r>
              <a:rPr lang="es-ES_tradnl" dirty="0" err="1"/>
              <a:t>later</a:t>
            </a:r>
            <a:r>
              <a:rPr lang="es-ES_tradnl" dirty="0"/>
              <a:t> (</a:t>
            </a:r>
            <a:r>
              <a:rPr lang="es-ES_tradnl" dirty="0" err="1"/>
              <a:t>same</a:t>
            </a:r>
            <a:r>
              <a:rPr lang="es-ES_tradnl" dirty="0"/>
              <a:t> </a:t>
            </a:r>
            <a:r>
              <a:rPr lang="es-ES_tradnl" dirty="0" err="1"/>
              <a:t>instruments</a:t>
            </a:r>
            <a:r>
              <a:rPr lang="es-ES_tradnl" dirty="0"/>
              <a:t> as </a:t>
            </a:r>
            <a:r>
              <a:rPr lang="es-ES_tradnl" dirty="0" err="1"/>
              <a:t>follow</a:t>
            </a:r>
            <a:r>
              <a:rPr lang="es-ES_tradnl" dirty="0"/>
              <a:t> up nº1) </a:t>
            </a:r>
          </a:p>
        </p:txBody>
      </p:sp>
    </p:spTree>
    <p:extLst>
      <p:ext uri="{BB962C8B-B14F-4D97-AF65-F5344CB8AC3E}">
        <p14:creationId xmlns:p14="http://schemas.microsoft.com/office/powerpoint/2010/main" val="4289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How</a:t>
            </a:r>
            <a:r>
              <a:rPr lang="es-ES_tradnl" dirty="0"/>
              <a:t> do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analyze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data?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each</a:t>
            </a:r>
            <a:r>
              <a:rPr lang="es-ES_tradnl" dirty="0"/>
              <a:t> case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4941527"/>
              </p:ext>
            </p:extLst>
          </p:nvPr>
        </p:nvGraphicFramePr>
        <p:xfrm>
          <a:off x="731838" y="2755900"/>
          <a:ext cx="386521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400" dirty="0"/>
                        <a:t>Pre post </a:t>
                      </a:r>
                      <a:r>
                        <a:rPr lang="es-ES_tradnl" sz="1400" dirty="0" err="1"/>
                        <a:t>change</a:t>
                      </a:r>
                      <a:r>
                        <a:rPr lang="es-ES_tradnl" sz="1400" dirty="0"/>
                        <a:t>?,</a:t>
                      </a:r>
                      <a:r>
                        <a:rPr lang="es-ES_tradnl" sz="1400" baseline="0" dirty="0"/>
                        <a:t> </a:t>
                      </a:r>
                      <a:r>
                        <a:rPr lang="es-ES_tradnl" sz="1400" baseline="0" dirty="0" err="1"/>
                        <a:t>how</a:t>
                      </a:r>
                      <a:r>
                        <a:rPr lang="es-ES_tradnl" sz="1400" baseline="0" dirty="0"/>
                        <a:t> </a:t>
                      </a:r>
                      <a:r>
                        <a:rPr lang="es-ES_tradnl" sz="1400" baseline="0" dirty="0" err="1"/>
                        <a:t>large</a:t>
                      </a:r>
                      <a:r>
                        <a:rPr lang="es-ES_tradnl" sz="1400" baseline="0" dirty="0"/>
                        <a:t>?</a:t>
                      </a:r>
                      <a:endParaRPr lang="es-ES_trad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/>
                        <a:t>Clinically</a:t>
                      </a:r>
                      <a:r>
                        <a:rPr lang="es-ES_tradnl" sz="1400" dirty="0"/>
                        <a:t> </a:t>
                      </a:r>
                      <a:r>
                        <a:rPr lang="es-ES_tradnl" sz="1400" dirty="0" err="1"/>
                        <a:t>significant</a:t>
                      </a:r>
                      <a:r>
                        <a:rPr lang="es-ES_tradnl" sz="1400" dirty="0"/>
                        <a:t>?</a:t>
                      </a:r>
                      <a:endParaRPr lang="es-ES_trad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/>
                        <a:t>Attributable</a:t>
                      </a:r>
                      <a:r>
                        <a:rPr lang="es-ES_tradnl" sz="1400" dirty="0"/>
                        <a:t> to </a:t>
                      </a:r>
                      <a:r>
                        <a:rPr lang="es-ES_tradnl" sz="1400" dirty="0" err="1"/>
                        <a:t>therapy</a:t>
                      </a:r>
                      <a:r>
                        <a:rPr lang="es-ES_tradnl" sz="1400" dirty="0"/>
                        <a:t>?</a:t>
                      </a:r>
                      <a:endParaRPr lang="es-ES_tradn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/>
                        <a:t>Visual </a:t>
                      </a:r>
                      <a:r>
                        <a:rPr lang="es-ES_tradnl" sz="1200" dirty="0" err="1"/>
                        <a:t>analysis</a:t>
                      </a:r>
                      <a:endParaRPr lang="es-ES_tradnl" sz="1200" dirty="0"/>
                    </a:p>
                    <a:p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/>
                        <a:t>OQ-45 (RCI)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 </a:t>
                      </a:r>
                      <a:r>
                        <a:rPr lang="es-ES_tradn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regression</a:t>
                      </a:r>
                      <a:r>
                        <a:rPr lang="es-ES_tradn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_tradn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</a:t>
                      </a:r>
                      <a:r>
                        <a:rPr lang="es-ES_tradn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_tradn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  <a:r>
                        <a:rPr lang="es-ES_tradn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/>
                        <a:t>SMA test </a:t>
                      </a:r>
                      <a:r>
                        <a:rPr lang="es-ES_tradnl" sz="1200" dirty="0" err="1"/>
                        <a:t>for</a:t>
                      </a:r>
                      <a:r>
                        <a:rPr lang="es-ES_tradnl" sz="1200" dirty="0"/>
                        <a:t> </a:t>
                      </a:r>
                      <a:r>
                        <a:rPr lang="es-ES_tradnl" sz="1200" dirty="0" err="1"/>
                        <a:t>level</a:t>
                      </a:r>
                      <a:r>
                        <a:rPr lang="es-ES_tradnl" sz="1200" dirty="0"/>
                        <a:t> </a:t>
                      </a:r>
                      <a:r>
                        <a:rPr lang="es-ES_tradnl" sz="1200" dirty="0" err="1"/>
                        <a:t>change</a:t>
                      </a:r>
                      <a:r>
                        <a:rPr lang="es-ES_tradnl" sz="1200" dirty="0"/>
                        <a:t> (</a:t>
                      </a:r>
                      <a:r>
                        <a:rPr lang="es-ES_tradnl" sz="1200" dirty="0" err="1"/>
                        <a:t>correlation</a:t>
                      </a:r>
                      <a:r>
                        <a:rPr lang="es-ES_tradnl" sz="1200" dirty="0"/>
                        <a:t> </a:t>
                      </a:r>
                      <a:r>
                        <a:rPr lang="es-ES_tradnl" sz="1200" dirty="0" err="1"/>
                        <a:t>coefficient</a:t>
                      </a:r>
                      <a:r>
                        <a:rPr lang="es-ES_trad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/>
                        <a:t>Hamilton </a:t>
                      </a:r>
                      <a:r>
                        <a:rPr lang="es-ES_tradnl" sz="1200" dirty="0" err="1"/>
                        <a:t>or</a:t>
                      </a:r>
                      <a:r>
                        <a:rPr lang="es-ES_tradnl" sz="1200" dirty="0"/>
                        <a:t> BDI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/>
                        <a:t>SMA </a:t>
                      </a:r>
                      <a:r>
                        <a:rPr lang="es-ES_tradnl" sz="1200" dirty="0" err="1"/>
                        <a:t>partial</a:t>
                      </a:r>
                      <a:r>
                        <a:rPr lang="es-ES_tradnl" sz="1200" dirty="0"/>
                        <a:t> </a:t>
                      </a:r>
                      <a:r>
                        <a:rPr lang="es-ES_tradnl" sz="1200" dirty="0" err="1"/>
                        <a:t>correlation</a:t>
                      </a:r>
                      <a:endParaRPr lang="es-ES_trad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200" baseline="0" dirty="0"/>
                        <a:t>MBLR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/>
                        <a:t>Visual </a:t>
                      </a:r>
                      <a:r>
                        <a:rPr lang="es-ES_tradnl" sz="1200" dirty="0" err="1"/>
                        <a:t>analysis</a:t>
                      </a:r>
                      <a:r>
                        <a:rPr lang="es-ES_tradnl" sz="1200" dirty="0"/>
                        <a:t> of </a:t>
                      </a:r>
                      <a:r>
                        <a:rPr lang="es-ES_tradnl" sz="1200" dirty="0" err="1"/>
                        <a:t>trend</a:t>
                      </a:r>
                      <a:endParaRPr lang="es-ES_trad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err="1"/>
              <a:t>Aggregation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Meta </a:t>
            </a:r>
            <a:r>
              <a:rPr lang="es-ES_tradnl" dirty="0" err="1"/>
              <a:t>analysis</a:t>
            </a:r>
            <a:endParaRPr lang="es-ES_tradnl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865214" cy="3200400"/>
          </a:xfrm>
        </p:spPr>
        <p:txBody>
          <a:bodyPr/>
          <a:lstStyle/>
          <a:p>
            <a:r>
              <a:rPr lang="en-US" dirty="0"/>
              <a:t>Standardized mean difference Glass’ </a:t>
            </a:r>
            <a:r>
              <a:rPr lang="ru-RU" dirty="0" err="1"/>
              <a:t>Δ</a:t>
            </a:r>
            <a:r>
              <a:rPr lang="en-US" dirty="0"/>
              <a:t> (designated also as d₁)</a:t>
            </a:r>
            <a:endParaRPr lang="es-ES_tradnl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24093" y="3947160"/>
            <a:ext cx="1545710" cy="7874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905"/>
          <a:stretch/>
        </p:blipFill>
        <p:spPr bwMode="auto">
          <a:xfrm>
            <a:off x="6577735" y="3947160"/>
            <a:ext cx="1992572" cy="78743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0039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Meta-</a:t>
            </a:r>
            <a:r>
              <a:rPr lang="es-ES_tradnl" dirty="0" err="1"/>
              <a:t>Analysis</a:t>
            </a:r>
            <a:endParaRPr lang="es-ES_tradnl" dirty="0"/>
          </a:p>
        </p:txBody>
      </p:sp>
      <p:pic>
        <p:nvPicPr>
          <p:cNvPr id="4" name="Рисунок 11" descr="картинка граф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" y="3086528"/>
            <a:ext cx="6811496" cy="343373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31520" y="1714928"/>
            <a:ext cx="6811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this purpose we calculate standardized mean difference for each TC. The most commonly applied version of it is Glass’ </a:t>
            </a:r>
            <a:r>
              <a:rPr lang="ru-RU" dirty="0" err="1"/>
              <a:t>Δ</a:t>
            </a:r>
            <a:r>
              <a:rPr lang="ru-RU" dirty="0"/>
              <a:t> </a:t>
            </a:r>
            <a:r>
              <a:rPr lang="en-US" dirty="0"/>
              <a:t>as wrote </a:t>
            </a:r>
            <a:r>
              <a:rPr lang="en-US" dirty="0" err="1"/>
              <a:t>Beretvas</a:t>
            </a:r>
            <a:r>
              <a:rPr lang="en-US" dirty="0"/>
              <a:t> and Chung (2008) in the review of single-case meta-analyses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03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 err="1"/>
              <a:t>Results</a:t>
            </a:r>
            <a:r>
              <a:rPr lang="es-ES_tradnl" sz="4000" dirty="0"/>
              <a:t> of </a:t>
            </a:r>
            <a:r>
              <a:rPr lang="es-ES_tradnl" sz="4000" dirty="0" err="1"/>
              <a:t>the</a:t>
            </a:r>
            <a:r>
              <a:rPr lang="es-ES_tradnl" sz="4000" dirty="0"/>
              <a:t> </a:t>
            </a:r>
            <a:r>
              <a:rPr lang="es-ES_tradnl" sz="4000" dirty="0" err="1"/>
              <a:t>anxiety</a:t>
            </a:r>
            <a:r>
              <a:rPr lang="es-ES_tradnl" sz="4000" dirty="0"/>
              <a:t> </a:t>
            </a:r>
            <a:r>
              <a:rPr lang="es-ES_tradnl" sz="4000" dirty="0" err="1"/>
              <a:t>study</a:t>
            </a:r>
            <a:endParaRPr lang="es-ES_tradnl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800" dirty="0"/>
              <a:t>(</a:t>
            </a:r>
            <a:r>
              <a:rPr lang="es-ES_tradnl" sz="1800" dirty="0" err="1"/>
              <a:t>clients</a:t>
            </a:r>
            <a:r>
              <a:rPr lang="es-ES_tradnl" sz="1800" dirty="0"/>
              <a:t> </a:t>
            </a:r>
            <a:r>
              <a:rPr lang="es-ES_tradnl" sz="1800" dirty="0" err="1"/>
              <a:t>with</a:t>
            </a:r>
            <a:r>
              <a:rPr lang="es-ES_tradnl" sz="1800" dirty="0"/>
              <a:t> </a:t>
            </a:r>
            <a:r>
              <a:rPr lang="es-ES_tradnl" sz="1800" dirty="0" err="1"/>
              <a:t>anxiety</a:t>
            </a:r>
            <a:r>
              <a:rPr lang="es-ES_tradnl" sz="1800" dirty="0"/>
              <a:t> </a:t>
            </a:r>
            <a:r>
              <a:rPr lang="es-ES_tradnl" sz="1800" dirty="0" err="1"/>
              <a:t>problems</a:t>
            </a:r>
            <a:r>
              <a:rPr lang="es-ES_tradnl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679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Outline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ES_tradnl" dirty="0"/>
              <a:t>Introducción: una historia… Otto y peligro de perder libertad de usar el modelo que me hace sentido; luego volver y pensar en alumnos repitiendo el modelo del gurú sin pensamiento crítico aplicado a la Gestalt; </a:t>
            </a:r>
            <a:r>
              <a:rPr lang="es-ES_tradnl" dirty="0" err="1"/>
              <a:t>tb</a:t>
            </a:r>
            <a:r>
              <a:rPr lang="es-ES_tradnl" dirty="0"/>
              <a:t> pensar en modelos de intervención que nos parecen tan buenos pero no salen de nuestro centro porque no tienen “apoyo empírico” y nos quedamos con que es un puro acto de fe seguirlos o no…</a:t>
            </a:r>
          </a:p>
          <a:p>
            <a:r>
              <a:rPr lang="es-ES_tradnl" dirty="0"/>
              <a:t># 1.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need</a:t>
            </a:r>
            <a:r>
              <a:rPr lang="es-ES_tradnl" dirty="0"/>
              <a:t> to do </a:t>
            </a:r>
            <a:r>
              <a:rPr lang="es-ES_tradnl" dirty="0" err="1"/>
              <a:t>empirical</a:t>
            </a:r>
            <a:r>
              <a:rPr lang="es-ES_tradnl" dirty="0"/>
              <a:t> </a:t>
            </a:r>
            <a:r>
              <a:rPr lang="es-ES_tradnl" dirty="0" err="1"/>
              <a:t>research</a:t>
            </a:r>
            <a:r>
              <a:rPr lang="es-ES_tradnl" dirty="0"/>
              <a:t>. </a:t>
            </a:r>
            <a:r>
              <a:rPr lang="es-ES_tradnl" dirty="0" err="1"/>
              <a:t>Why</a:t>
            </a:r>
            <a:r>
              <a:rPr lang="es-ES_tradnl" dirty="0"/>
              <a:t>? </a:t>
            </a:r>
            <a:r>
              <a:rPr lang="es-ES_tradnl" dirty="0" err="1"/>
              <a:t>Several</a:t>
            </a:r>
            <a:r>
              <a:rPr lang="es-ES_tradnl" dirty="0"/>
              <a:t> </a:t>
            </a:r>
            <a:r>
              <a:rPr lang="es-ES_tradnl" dirty="0" err="1"/>
              <a:t>reasons</a:t>
            </a:r>
            <a:endParaRPr lang="es-ES_tradnl" dirty="0"/>
          </a:p>
          <a:p>
            <a:r>
              <a:rPr lang="es-ES_tradnl" dirty="0"/>
              <a:t>- </a:t>
            </a:r>
            <a:r>
              <a:rPr lang="es-ES_tradnl" dirty="0" err="1"/>
              <a:t>Political</a:t>
            </a:r>
            <a:endParaRPr lang="es-ES_tradnl" dirty="0"/>
          </a:p>
          <a:p>
            <a:r>
              <a:rPr lang="es-ES_tradnl" dirty="0"/>
              <a:t>- </a:t>
            </a:r>
            <a:r>
              <a:rPr lang="es-ES_tradnl" dirty="0" err="1"/>
              <a:t>Academic</a:t>
            </a:r>
            <a:endParaRPr lang="es-ES_tradnl" dirty="0"/>
          </a:p>
          <a:p>
            <a:r>
              <a:rPr lang="es-ES_tradnl" dirty="0"/>
              <a:t>- </a:t>
            </a:r>
            <a:r>
              <a:rPr lang="es-ES_tradnl" dirty="0" err="1"/>
              <a:t>Clinical</a:t>
            </a:r>
            <a:r>
              <a:rPr lang="es-ES_tradnl" dirty="0"/>
              <a:t> (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poor</a:t>
            </a:r>
            <a:r>
              <a:rPr lang="es-ES_tradnl" dirty="0"/>
              <a:t> </a:t>
            </a:r>
            <a:r>
              <a:rPr lang="es-ES_tradnl" dirty="0" err="1"/>
              <a:t>efficacy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anxiety</a:t>
            </a:r>
            <a:r>
              <a:rPr lang="es-ES_tradnl" dirty="0"/>
              <a:t> </a:t>
            </a:r>
            <a:r>
              <a:rPr lang="es-ES_tradnl" dirty="0" err="1"/>
              <a:t>disorders</a:t>
            </a:r>
            <a:r>
              <a:rPr lang="es-ES_tradnl" dirty="0"/>
              <a:t>)</a:t>
            </a:r>
          </a:p>
          <a:p>
            <a:endParaRPr lang="es-ES_tradnl" dirty="0"/>
          </a:p>
          <a:p>
            <a:r>
              <a:rPr lang="es-ES_tradnl" dirty="0"/>
              <a:t># 2.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need</a:t>
            </a:r>
            <a:r>
              <a:rPr lang="es-ES_tradnl" dirty="0"/>
              <a:t> </a:t>
            </a:r>
            <a:r>
              <a:rPr lang="es-ES_tradnl" dirty="0" err="1"/>
              <a:t>methods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doing</a:t>
            </a:r>
            <a:r>
              <a:rPr lang="es-ES_tradnl" dirty="0"/>
              <a:t> </a:t>
            </a:r>
            <a:r>
              <a:rPr lang="es-ES_tradnl" dirty="0" err="1"/>
              <a:t>research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fit</a:t>
            </a:r>
            <a:r>
              <a:rPr lang="es-ES_tradnl" dirty="0"/>
              <a:t> </a:t>
            </a:r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practical</a:t>
            </a:r>
            <a:r>
              <a:rPr lang="es-ES_tradnl" dirty="0"/>
              <a:t> </a:t>
            </a:r>
            <a:r>
              <a:rPr lang="es-ES_tradnl" dirty="0" err="1"/>
              <a:t>reality</a:t>
            </a:r>
            <a:r>
              <a:rPr lang="es-ES_tradnl" dirty="0"/>
              <a:t> and </a:t>
            </a:r>
            <a:r>
              <a:rPr lang="es-ES_tradnl" dirty="0" err="1"/>
              <a:t>epistemological</a:t>
            </a:r>
            <a:r>
              <a:rPr lang="es-ES_tradnl" dirty="0"/>
              <a:t> </a:t>
            </a:r>
            <a:r>
              <a:rPr lang="es-ES_tradnl" dirty="0" err="1"/>
              <a:t>views</a:t>
            </a:r>
            <a:r>
              <a:rPr lang="es-ES_tradnl" dirty="0"/>
              <a:t>. </a:t>
            </a:r>
          </a:p>
          <a:p>
            <a:r>
              <a:rPr lang="es-ES_tradnl" dirty="0"/>
              <a:t>## </a:t>
            </a:r>
            <a:r>
              <a:rPr lang="es-ES_tradnl" dirty="0" err="1"/>
              <a:t>Typical</a:t>
            </a:r>
            <a:r>
              <a:rPr lang="es-ES_tradnl" dirty="0"/>
              <a:t> </a:t>
            </a:r>
            <a:r>
              <a:rPr lang="es-ES_tradnl" dirty="0" err="1"/>
              <a:t>methods</a:t>
            </a:r>
            <a:r>
              <a:rPr lang="es-ES_tradnl" dirty="0"/>
              <a:t> </a:t>
            </a:r>
            <a:r>
              <a:rPr lang="es-ES_tradnl" dirty="0" err="1"/>
              <a:t>don’t</a:t>
            </a:r>
            <a:r>
              <a:rPr lang="es-ES_tradnl" dirty="0"/>
              <a:t> </a:t>
            </a:r>
            <a:r>
              <a:rPr lang="es-ES_tradnl" dirty="0" err="1"/>
              <a:t>fit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are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realistic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endParaRPr lang="es-ES_tradnl" dirty="0"/>
          </a:p>
          <a:p>
            <a:r>
              <a:rPr lang="es-ES_tradnl" dirty="0"/>
              <a:t>RTC</a:t>
            </a:r>
          </a:p>
          <a:p>
            <a:r>
              <a:rPr lang="es-ES_tradnl" dirty="0"/>
              <a:t>## STSC </a:t>
            </a:r>
            <a:r>
              <a:rPr lang="es-ES_tradnl" dirty="0" err="1"/>
              <a:t>fits</a:t>
            </a:r>
            <a:r>
              <a:rPr lang="es-ES_tradnl" dirty="0"/>
              <a:t>… </a:t>
            </a:r>
            <a:r>
              <a:rPr lang="es-ES_tradnl" dirty="0" err="1"/>
              <a:t>because</a:t>
            </a:r>
            <a:r>
              <a:rPr lang="es-ES_tradnl" dirty="0"/>
              <a:t>:</a:t>
            </a:r>
          </a:p>
          <a:p>
            <a:r>
              <a:rPr lang="es-ES_tradnl" dirty="0"/>
              <a:t>### SCTS está validado por la comunidad</a:t>
            </a:r>
          </a:p>
          <a:p>
            <a:r>
              <a:rPr lang="es-ES_tradnl" dirty="0"/>
              <a:t>### SCTS es aplicable por un clínico o una comunidad de practicantes.</a:t>
            </a:r>
          </a:p>
          <a:p>
            <a:r>
              <a:rPr lang="es-ES_tradnl" dirty="0"/>
              <a:t>Mostrar que es fácil de aplicar, damos apoyo, dar ejemplo de paciente durante el proceso…</a:t>
            </a:r>
          </a:p>
          <a:p>
            <a:r>
              <a:rPr lang="es-ES_tradnl" dirty="0"/>
              <a:t>### SCTS calza (más que otros métodos al menos) con nuestra epistemología</a:t>
            </a:r>
          </a:p>
          <a:p>
            <a:r>
              <a:rPr lang="es-ES_tradnl" dirty="0"/>
              <a:t>### SCTS nos permite explorar el proceso de cambio</a:t>
            </a:r>
          </a:p>
          <a:p>
            <a:endParaRPr lang="es-ES_tradnl" dirty="0"/>
          </a:p>
          <a:p>
            <a:r>
              <a:rPr lang="es-ES_tradnl" dirty="0"/>
              <a:t># 3.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anxiety</a:t>
            </a:r>
            <a:endParaRPr lang="es-ES_tradnl" dirty="0"/>
          </a:p>
          <a:p>
            <a:r>
              <a:rPr lang="es-ES_tradnl" dirty="0"/>
              <a:t>## </a:t>
            </a:r>
            <a:r>
              <a:rPr lang="es-ES_tradnl" dirty="0" err="1"/>
              <a:t>Why</a:t>
            </a:r>
            <a:r>
              <a:rPr lang="es-ES_tradnl" dirty="0"/>
              <a:t> </a:t>
            </a:r>
            <a:r>
              <a:rPr lang="es-ES_tradnl" dirty="0" err="1"/>
              <a:t>anxiety</a:t>
            </a:r>
            <a:r>
              <a:rPr lang="es-ES_tradnl" dirty="0"/>
              <a:t>: </a:t>
            </a:r>
            <a:r>
              <a:rPr lang="es-ES_tradnl" dirty="0" err="1"/>
              <a:t>conclusions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Angus et al 2014</a:t>
            </a:r>
          </a:p>
          <a:p>
            <a:r>
              <a:rPr lang="es-ES_tradnl" dirty="0"/>
              <a:t>## </a:t>
            </a:r>
            <a:r>
              <a:rPr lang="es-ES_tradnl" dirty="0" err="1"/>
              <a:t>Efficacy</a:t>
            </a:r>
            <a:r>
              <a:rPr lang="es-ES_tradnl" dirty="0"/>
              <a:t> </a:t>
            </a:r>
            <a:r>
              <a:rPr lang="es-ES_tradnl" dirty="0" err="1"/>
              <a:t>results</a:t>
            </a:r>
            <a:endParaRPr lang="es-ES_tradnl" dirty="0"/>
          </a:p>
          <a:p>
            <a:r>
              <a:rPr lang="es-ES_tradnl" dirty="0"/>
              <a:t>## </a:t>
            </a:r>
            <a:r>
              <a:rPr lang="es-ES_tradnl" dirty="0" err="1"/>
              <a:t>Initial</a:t>
            </a:r>
            <a:r>
              <a:rPr lang="es-ES_tradnl" dirty="0"/>
              <a:t> </a:t>
            </a:r>
            <a:r>
              <a:rPr lang="es-ES_tradnl" dirty="0" err="1"/>
              <a:t>process</a:t>
            </a:r>
            <a:r>
              <a:rPr lang="es-ES_tradnl" dirty="0"/>
              <a:t> </a:t>
            </a:r>
            <a:r>
              <a:rPr lang="es-ES_tradnl" dirty="0" err="1"/>
              <a:t>results</a:t>
            </a:r>
            <a:r>
              <a:rPr lang="es-ES_tradnl" dirty="0"/>
              <a:t> (</a:t>
            </a:r>
            <a:r>
              <a:rPr lang="es-ES_tradnl" dirty="0" err="1"/>
              <a:t>examples</a:t>
            </a:r>
            <a:r>
              <a:rPr lang="es-ES_tradnl" dirty="0"/>
              <a:t>)</a:t>
            </a:r>
          </a:p>
          <a:p>
            <a:endParaRPr lang="es-ES_tradnl" dirty="0"/>
          </a:p>
          <a:p>
            <a:r>
              <a:rPr lang="es-ES_tradnl" dirty="0"/>
              <a:t># 4. </a:t>
            </a:r>
            <a:r>
              <a:rPr lang="es-ES_tradnl" dirty="0" err="1"/>
              <a:t>How</a:t>
            </a:r>
            <a:r>
              <a:rPr lang="es-ES_tradnl" dirty="0"/>
              <a:t> to </a:t>
            </a:r>
            <a:r>
              <a:rPr lang="es-ES_tradnl" dirty="0" err="1"/>
              <a:t>join</a:t>
            </a:r>
            <a:r>
              <a:rPr lang="es-ES_tradnl" dirty="0"/>
              <a:t> and </a:t>
            </a:r>
            <a:r>
              <a:rPr lang="es-ES_tradnl" dirty="0" err="1"/>
              <a:t>get</a:t>
            </a:r>
            <a:r>
              <a:rPr lang="es-ES_tradnl" dirty="0"/>
              <a:t> </a:t>
            </a:r>
            <a:r>
              <a:rPr lang="es-ES_tradnl" dirty="0" err="1"/>
              <a:t>support</a:t>
            </a:r>
            <a:endParaRPr lang="es-ES_tradnl" dirty="0"/>
          </a:p>
          <a:p>
            <a:endParaRPr lang="es-ES_tradnl" dirty="0"/>
          </a:p>
          <a:p>
            <a:r>
              <a:rPr lang="es-ES_tradnl" dirty="0"/>
              <a:t># 5. (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discussion</a:t>
            </a:r>
            <a:r>
              <a:rPr lang="es-ES_tradnl" dirty="0"/>
              <a:t>) </a:t>
            </a:r>
            <a:r>
              <a:rPr lang="es-ES_tradnl" dirty="0" err="1"/>
              <a:t>Learning</a:t>
            </a:r>
            <a:r>
              <a:rPr lang="es-ES_tradnl" dirty="0"/>
              <a:t> </a:t>
            </a:r>
            <a:r>
              <a:rPr lang="es-ES_tradnl" dirty="0" err="1"/>
              <a:t>experience</a:t>
            </a:r>
            <a:r>
              <a:rPr lang="es-ES_tradnl" dirty="0"/>
              <a:t>: </a:t>
            </a:r>
            <a:r>
              <a:rPr lang="es-ES_tradnl" dirty="0" err="1"/>
              <a:t>do’s</a:t>
            </a:r>
            <a:r>
              <a:rPr lang="es-ES_tradnl" dirty="0"/>
              <a:t> and </a:t>
            </a:r>
            <a:r>
              <a:rPr lang="es-ES_tradnl" dirty="0" err="1"/>
              <a:t>dont’s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951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Patient</a:t>
            </a:r>
            <a:r>
              <a:rPr lang="es-ES_tradnl" dirty="0"/>
              <a:t> </a:t>
            </a:r>
            <a:r>
              <a:rPr lang="es-ES_tradnl" dirty="0" err="1"/>
              <a:t>characteristics</a:t>
            </a:r>
            <a:endParaRPr lang="es-ES_tradn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80921"/>
              </p:ext>
            </p:extLst>
          </p:nvPr>
        </p:nvGraphicFramePr>
        <p:xfrm>
          <a:off x="731520" y="1914181"/>
          <a:ext cx="7680325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600" dirty="0" err="1"/>
                        <a:t>Patient</a:t>
                      </a:r>
                      <a:r>
                        <a:rPr lang="es-ES_tradnl" sz="1600" dirty="0"/>
                        <a:t> 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/>
                        <a:t>Age</a:t>
                      </a:r>
                      <a:r>
                        <a:rPr lang="es-ES_tradnl" sz="1600" dirty="0"/>
                        <a:t> &amp; </a:t>
                      </a:r>
                      <a:r>
                        <a:rPr lang="es-ES_tradnl" sz="1600" dirty="0" err="1"/>
                        <a:t>gender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Hamilton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Nº of </a:t>
                      </a:r>
                      <a:r>
                        <a:rPr lang="es-ES_tradnl" sz="1600" dirty="0" err="1"/>
                        <a:t>sessions</a:t>
                      </a:r>
                      <a:endParaRPr lang="es-ES_trad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39,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/>
                        <a:t>Anxiety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disorder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13 (</a:t>
                      </a:r>
                      <a:r>
                        <a:rPr lang="es-ES_tradnl" sz="1600" dirty="0" err="1"/>
                        <a:t>mild</a:t>
                      </a:r>
                      <a:r>
                        <a:rPr lang="es-ES_tradnl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30,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/>
                        <a:t>Generalized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anxiety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21 (</a:t>
                      </a:r>
                      <a:r>
                        <a:rPr lang="es-ES_tradnl" sz="1600" dirty="0" err="1"/>
                        <a:t>mod</a:t>
                      </a:r>
                      <a:r>
                        <a:rPr lang="es-ES_tradnl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23,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/>
                        <a:t>Anxiety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disorder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17 (</a:t>
                      </a:r>
                      <a:r>
                        <a:rPr lang="es-ES_tradnl" sz="1600" dirty="0" err="1"/>
                        <a:t>mod</a:t>
                      </a:r>
                      <a:r>
                        <a:rPr lang="es-ES_tradnl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26,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Alcohol</a:t>
                      </a:r>
                      <a:r>
                        <a:rPr lang="es-ES_tradnl" sz="1600" baseline="0" dirty="0"/>
                        <a:t> abuse</a:t>
                      </a:r>
                      <a:r>
                        <a:rPr lang="es-ES_tradnl" sz="1600" dirty="0"/>
                        <a:t>, </a:t>
                      </a:r>
                      <a:r>
                        <a:rPr lang="es-ES_tradnl" sz="1600" dirty="0" err="1"/>
                        <a:t>agoraphobia</a:t>
                      </a:r>
                      <a:r>
                        <a:rPr lang="es-ES_tradnl" sz="1600" dirty="0"/>
                        <a:t>, </a:t>
                      </a:r>
                      <a:r>
                        <a:rPr lang="es-ES_tradnl" sz="1600" dirty="0" err="1"/>
                        <a:t>depression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19 (</a:t>
                      </a:r>
                      <a:r>
                        <a:rPr lang="es-ES_tradnl" sz="1600" dirty="0" err="1"/>
                        <a:t>mod</a:t>
                      </a:r>
                      <a:r>
                        <a:rPr lang="es-ES_tradnl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23,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/>
                        <a:t>panic</a:t>
                      </a:r>
                      <a:r>
                        <a:rPr lang="es-ES_tradnl" sz="1600" dirty="0"/>
                        <a:t> –</a:t>
                      </a:r>
                      <a:r>
                        <a:rPr lang="es-ES_tradnl" sz="1600" baseline="0" dirty="0"/>
                        <a:t> </a:t>
                      </a:r>
                      <a:r>
                        <a:rPr lang="es-ES_tradnl" sz="1600" dirty="0" err="1"/>
                        <a:t>agoraph</a:t>
                      </a:r>
                      <a:r>
                        <a:rPr lang="es-ES_tradnl" sz="1600" dirty="0"/>
                        <a:t>., gen.</a:t>
                      </a:r>
                      <a:r>
                        <a:rPr lang="es-ES_tradnl" sz="1600" baseline="0" dirty="0"/>
                        <a:t> </a:t>
                      </a:r>
                      <a:r>
                        <a:rPr lang="es-ES_tradnl" sz="1600" baseline="0" dirty="0" err="1"/>
                        <a:t>anxiety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29 (</a:t>
                      </a:r>
                      <a:r>
                        <a:rPr lang="es-ES_tradnl" sz="1600" dirty="0" err="1"/>
                        <a:t>mod</a:t>
                      </a:r>
                      <a:r>
                        <a:rPr lang="es-ES_tradnl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29,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/>
                        <a:t>mixed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anxiety</a:t>
                      </a:r>
                      <a:r>
                        <a:rPr lang="es-ES_tradnl" sz="1600" dirty="0"/>
                        <a:t> and </a:t>
                      </a:r>
                      <a:r>
                        <a:rPr lang="es-ES_tradnl" sz="1600" dirty="0" err="1"/>
                        <a:t>depression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17 (</a:t>
                      </a:r>
                      <a:r>
                        <a:rPr lang="es-ES_tradnl" sz="1600" dirty="0" err="1"/>
                        <a:t>mod</a:t>
                      </a:r>
                      <a:r>
                        <a:rPr lang="es-ES_tradnl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37,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err="1"/>
                        <a:t>mixed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anxiety</a:t>
                      </a:r>
                      <a:r>
                        <a:rPr lang="es-ES_tradnl" sz="1600" dirty="0"/>
                        <a:t> and </a:t>
                      </a:r>
                      <a:r>
                        <a:rPr lang="es-ES_tradnl" sz="1600" dirty="0" err="1"/>
                        <a:t>depression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39 (</a:t>
                      </a:r>
                      <a:r>
                        <a:rPr lang="es-ES_tradnl" sz="1600" dirty="0" err="1"/>
                        <a:t>severe</a:t>
                      </a:r>
                      <a:r>
                        <a:rPr lang="es-ES_tradnl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24,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err="1"/>
                        <a:t>Anxiety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disorder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25 (</a:t>
                      </a:r>
                      <a:r>
                        <a:rPr lang="es-ES_tradnl" sz="1600" dirty="0" err="1"/>
                        <a:t>mod</a:t>
                      </a:r>
                      <a:r>
                        <a:rPr lang="es-ES_tradnl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24,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/>
                        <a:t>Adapt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dis</a:t>
                      </a:r>
                      <a:r>
                        <a:rPr lang="es-ES_tradnl" sz="1600" dirty="0"/>
                        <a:t>. </a:t>
                      </a:r>
                      <a:r>
                        <a:rPr lang="es-ES_tradnl" sz="1600" dirty="0" err="1"/>
                        <a:t>with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anxiety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sympt</a:t>
                      </a:r>
                      <a:r>
                        <a:rPr lang="es-ES_tradnl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23 (</a:t>
                      </a:r>
                      <a:r>
                        <a:rPr lang="es-ES_tradnl" sz="1600" dirty="0" err="1"/>
                        <a:t>mod</a:t>
                      </a:r>
                      <a:r>
                        <a:rPr lang="es-ES_tradnl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26,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/>
                        <a:t>panic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without</a:t>
                      </a:r>
                      <a:r>
                        <a:rPr lang="es-ES_tradnl" sz="1600" dirty="0"/>
                        <a:t> </a:t>
                      </a:r>
                      <a:r>
                        <a:rPr lang="es-ES_tradnl" sz="1600" dirty="0" err="1"/>
                        <a:t>agoraphobia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24 (</a:t>
                      </a:r>
                      <a:r>
                        <a:rPr lang="es-ES_tradnl" sz="1600" dirty="0" err="1"/>
                        <a:t>mod</a:t>
                      </a:r>
                      <a:r>
                        <a:rPr lang="es-ES_tradnl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01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findings with anxiety problems: efficacy results</a:t>
            </a:r>
            <a:endParaRPr lang="es-ES_tradn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75328"/>
              </p:ext>
            </p:extLst>
          </p:nvPr>
        </p:nvGraphicFramePr>
        <p:xfrm>
          <a:off x="731520" y="2014194"/>
          <a:ext cx="7898134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400" dirty="0" err="1"/>
                        <a:t>Patient</a:t>
                      </a:r>
                      <a:endParaRPr lang="es-ES_trad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Pre post </a:t>
                      </a:r>
                      <a:r>
                        <a:rPr lang="es-ES_tradnl" sz="1400" dirty="0" err="1"/>
                        <a:t>change</a:t>
                      </a:r>
                      <a:r>
                        <a:rPr lang="es-ES_tradnl" sz="1400" dirty="0"/>
                        <a:t>?</a:t>
                      </a:r>
                      <a:endParaRPr lang="es-ES_trad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/>
                        <a:t>Clinically</a:t>
                      </a:r>
                      <a:r>
                        <a:rPr lang="es-ES_tradnl" sz="1400" dirty="0"/>
                        <a:t> </a:t>
                      </a:r>
                      <a:r>
                        <a:rPr lang="es-ES_tradnl" sz="1400" dirty="0" err="1"/>
                        <a:t>significant</a:t>
                      </a:r>
                      <a:r>
                        <a:rPr lang="es-ES_tradnl" sz="1400" dirty="0"/>
                        <a:t>?</a:t>
                      </a:r>
                      <a:endParaRPr lang="es-ES_trad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/>
                        <a:t>Attributable</a:t>
                      </a:r>
                      <a:r>
                        <a:rPr lang="es-ES_tradnl" sz="1400" dirty="0"/>
                        <a:t> to </a:t>
                      </a:r>
                      <a:r>
                        <a:rPr lang="es-ES_tradnl" sz="1400" dirty="0" err="1"/>
                        <a:t>therapy</a:t>
                      </a:r>
                      <a:r>
                        <a:rPr lang="es-ES_tradnl" sz="1400" dirty="0"/>
                        <a:t>?</a:t>
                      </a:r>
                      <a:endParaRPr lang="es-ES_tradn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Yes, </a:t>
                      </a:r>
                      <a:r>
                        <a:rPr lang="es-ES_tradnl" b="1" dirty="0" err="1">
                          <a:solidFill>
                            <a:schemeClr val="bg1"/>
                          </a:solidFill>
                        </a:rPr>
                        <a:t>Large</a:t>
                      </a:r>
                      <a:endParaRPr lang="es-ES_tradn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 </a:t>
                      </a:r>
                      <a:r>
                        <a:rPr lang="es-ES_tradnl" b="0" dirty="0">
                          <a:solidFill>
                            <a:schemeClr val="bg1"/>
                          </a:solidFill>
                        </a:rPr>
                        <a:t>(TC4 </a:t>
                      </a:r>
                      <a:r>
                        <a:rPr lang="es-ES_tradnl" b="0" dirty="0" err="1">
                          <a:solidFill>
                            <a:schemeClr val="bg1"/>
                          </a:solidFill>
                        </a:rPr>
                        <a:t>debatable</a:t>
                      </a:r>
                      <a:r>
                        <a:rPr lang="es-ES_tradnl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>
                          <a:solidFill>
                            <a:schemeClr val="bg1"/>
                          </a:solidFill>
                        </a:rPr>
                        <a:t>Yes, 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>
                          <a:solidFill>
                            <a:schemeClr val="bg1"/>
                          </a:solidFill>
                        </a:rPr>
                        <a:t>Debatable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Yes, 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Yes, </a:t>
                      </a:r>
                      <a:r>
                        <a:rPr lang="es-ES_tradnl" b="1" dirty="0" err="1">
                          <a:solidFill>
                            <a:schemeClr val="bg1"/>
                          </a:solidFill>
                        </a:rPr>
                        <a:t>Large</a:t>
                      </a:r>
                      <a:endParaRPr lang="es-ES_tradn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 </a:t>
                      </a:r>
                      <a:r>
                        <a:rPr lang="es-ES_tradnl" b="0" dirty="0">
                          <a:solidFill>
                            <a:schemeClr val="bg1"/>
                          </a:solidFill>
                        </a:rPr>
                        <a:t>(TC1 </a:t>
                      </a:r>
                      <a:r>
                        <a:rPr lang="es-ES_tradnl" b="0" dirty="0" err="1">
                          <a:solidFill>
                            <a:schemeClr val="bg1"/>
                          </a:solidFill>
                        </a:rPr>
                        <a:t>debatable</a:t>
                      </a:r>
                      <a:r>
                        <a:rPr lang="es-ES_tradnl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Yes, </a:t>
                      </a:r>
                      <a:r>
                        <a:rPr lang="es-ES_tradnl" b="1" dirty="0" err="1">
                          <a:solidFill>
                            <a:schemeClr val="bg1"/>
                          </a:solidFill>
                        </a:rPr>
                        <a:t>Large</a:t>
                      </a:r>
                      <a:endParaRPr lang="es-ES_tradn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Yes, 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 err="1">
                          <a:solidFill>
                            <a:schemeClr val="bg1"/>
                          </a:solidFill>
                        </a:rPr>
                        <a:t>Mixed</a:t>
                      </a:r>
                      <a:r>
                        <a:rPr lang="es-ES_tradnl" b="0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s-ES_tradnl" b="0" dirty="0" err="1">
                          <a:solidFill>
                            <a:schemeClr val="bg1"/>
                          </a:solidFill>
                        </a:rPr>
                        <a:t>Large</a:t>
                      </a:r>
                      <a:r>
                        <a:rPr lang="es-ES_tradnl" b="0" baseline="0" dirty="0">
                          <a:solidFill>
                            <a:schemeClr val="bg1"/>
                          </a:solidFill>
                        </a:rPr>
                        <a:t> (TC 1&amp;3) and No (TC2)</a:t>
                      </a:r>
                      <a:endParaRPr lang="es-ES_tradnl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Yes, </a:t>
                      </a:r>
                      <a:r>
                        <a:rPr lang="es-ES_tradnl" b="1" dirty="0" err="1">
                          <a:solidFill>
                            <a:schemeClr val="bg1"/>
                          </a:solidFill>
                        </a:rPr>
                        <a:t>Large</a:t>
                      </a:r>
                      <a:endParaRPr lang="es-ES_tradn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9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Yes, </a:t>
                      </a:r>
                      <a:r>
                        <a:rPr lang="es-ES_tradnl" b="1" dirty="0" err="1">
                          <a:solidFill>
                            <a:schemeClr val="bg1"/>
                          </a:solidFill>
                        </a:rPr>
                        <a:t>Large</a:t>
                      </a:r>
                      <a:endParaRPr lang="es-ES_tradn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10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Yes, </a:t>
                      </a:r>
                      <a:r>
                        <a:rPr lang="es-ES_tradnl" b="1" dirty="0" err="1">
                          <a:solidFill>
                            <a:schemeClr val="bg1"/>
                          </a:solidFill>
                        </a:rPr>
                        <a:t>Large</a:t>
                      </a:r>
                      <a:endParaRPr lang="es-ES_tradn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199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Case </a:t>
            </a:r>
            <a:r>
              <a:rPr lang="es-ES_tradnl" dirty="0" err="1"/>
              <a:t>example</a:t>
            </a:r>
            <a:r>
              <a:rPr lang="es-ES_tradnl" dirty="0"/>
              <a:t>: </a:t>
            </a:r>
            <a:r>
              <a:rPr lang="es-ES_tradnl" dirty="0" err="1"/>
              <a:t>Patient</a:t>
            </a:r>
            <a:r>
              <a:rPr lang="es-ES_tradnl" dirty="0"/>
              <a:t> 4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Characterization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Patient</a:t>
            </a:r>
            <a:r>
              <a:rPr lang="en-US" dirty="0"/>
              <a:t>: Woman, 26 y/o, </a:t>
            </a:r>
            <a:r>
              <a:rPr lang="en-US" dirty="0" err="1"/>
              <a:t>kinesiologyst</a:t>
            </a:r>
            <a:r>
              <a:rPr lang="en-US" dirty="0"/>
              <a:t>, single, lives with mother and 2 brothers</a:t>
            </a:r>
          </a:p>
          <a:p>
            <a:r>
              <a:rPr lang="en-US" b="1" dirty="0"/>
              <a:t>Therapist</a:t>
            </a:r>
            <a:r>
              <a:rPr lang="en-US" dirty="0"/>
              <a:t>: male, 33 y/o, 3</a:t>
            </a:r>
            <a:r>
              <a:rPr lang="en-US" baseline="30000" dirty="0"/>
              <a:t>rd</a:t>
            </a:r>
            <a:r>
              <a:rPr lang="en-US" dirty="0"/>
              <a:t> year Gestalt training, 6 years experience as psychotherapist</a:t>
            </a:r>
          </a:p>
          <a:p>
            <a:r>
              <a:rPr lang="en-US" dirty="0"/>
              <a:t>Referred by previous clients of therapist</a:t>
            </a:r>
          </a:p>
          <a:p>
            <a:r>
              <a:rPr lang="en-US" dirty="0"/>
              <a:t>Private practice setting; research as master’s degree thesis</a:t>
            </a:r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err="1"/>
              <a:t>Initial</a:t>
            </a:r>
            <a:r>
              <a:rPr lang="es-ES_tradnl" dirty="0"/>
              <a:t> Scores and Target </a:t>
            </a:r>
            <a:r>
              <a:rPr lang="es-ES_tradnl" dirty="0" err="1"/>
              <a:t>Complaints</a:t>
            </a:r>
            <a:endParaRPr lang="es-ES_tradnl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706212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BDI-1: 11 (</a:t>
            </a:r>
            <a:r>
              <a:rPr lang="es-ES_tradnl" dirty="0" err="1"/>
              <a:t>mild</a:t>
            </a:r>
            <a:r>
              <a:rPr lang="es-ES_tradnl" dirty="0"/>
              <a:t> </a:t>
            </a:r>
            <a:r>
              <a:rPr lang="es-ES_tradnl" dirty="0" err="1"/>
              <a:t>depression</a:t>
            </a:r>
            <a:r>
              <a:rPr lang="es-ES_tradnl" dirty="0"/>
              <a:t>)</a:t>
            </a:r>
          </a:p>
          <a:p>
            <a:r>
              <a:rPr lang="es-ES_tradnl" dirty="0"/>
              <a:t>Hamilton </a:t>
            </a:r>
            <a:r>
              <a:rPr lang="es-ES_tradnl" dirty="0" err="1"/>
              <a:t>anxiety</a:t>
            </a:r>
            <a:r>
              <a:rPr lang="es-ES_tradnl" dirty="0"/>
              <a:t> </a:t>
            </a:r>
            <a:r>
              <a:rPr lang="es-ES_tradnl" dirty="0" err="1"/>
              <a:t>scale</a:t>
            </a:r>
            <a:r>
              <a:rPr lang="es-ES_tradnl" dirty="0"/>
              <a:t>: 19 (</a:t>
            </a:r>
            <a:r>
              <a:rPr lang="es-ES_tradnl" dirty="0" err="1"/>
              <a:t>moderate</a:t>
            </a:r>
            <a:r>
              <a:rPr lang="es-ES_tradnl" dirty="0"/>
              <a:t> </a:t>
            </a:r>
            <a:r>
              <a:rPr lang="es-ES_tradnl" dirty="0" err="1"/>
              <a:t>anxiety</a:t>
            </a:r>
            <a:r>
              <a:rPr lang="es-ES_tradnl" dirty="0"/>
              <a:t>)</a:t>
            </a:r>
          </a:p>
          <a:p>
            <a:r>
              <a:rPr lang="es-ES_tradnl" dirty="0"/>
              <a:t>OQ-45: 62 (</a:t>
            </a:r>
            <a:r>
              <a:rPr lang="es-ES_tradnl" dirty="0" err="1"/>
              <a:t>functional</a:t>
            </a:r>
            <a:r>
              <a:rPr lang="es-ES_tradnl" dirty="0"/>
              <a:t>)</a:t>
            </a:r>
          </a:p>
          <a:p>
            <a:r>
              <a:rPr lang="es-ES_tradnl" dirty="0"/>
              <a:t>MINI &amp; </a:t>
            </a:r>
            <a:r>
              <a:rPr lang="es-ES_tradnl" dirty="0" err="1"/>
              <a:t>clinical</a:t>
            </a:r>
            <a:r>
              <a:rPr lang="es-ES_tradnl" dirty="0"/>
              <a:t> diagnosis: </a:t>
            </a:r>
            <a:r>
              <a:rPr lang="es-ES_tradnl" b="1" dirty="0" err="1"/>
              <a:t>agoraphobia</a:t>
            </a:r>
            <a:r>
              <a:rPr lang="es-ES_tradnl" b="1" dirty="0"/>
              <a:t>, </a:t>
            </a:r>
            <a:r>
              <a:rPr lang="es-ES_tradnl" b="1" dirty="0" err="1"/>
              <a:t>recurrent</a:t>
            </a:r>
            <a:r>
              <a:rPr lang="es-ES_tradnl" b="1" dirty="0"/>
              <a:t> </a:t>
            </a:r>
            <a:r>
              <a:rPr lang="es-ES_tradnl" b="1" dirty="0" err="1"/>
              <a:t>depressive</a:t>
            </a:r>
            <a:r>
              <a:rPr lang="es-ES_tradnl" b="1" dirty="0"/>
              <a:t> </a:t>
            </a:r>
            <a:r>
              <a:rPr lang="es-ES_tradnl" b="1" dirty="0" err="1"/>
              <a:t>disorder</a:t>
            </a:r>
            <a:r>
              <a:rPr lang="es-ES_tradnl" b="1" dirty="0"/>
              <a:t>, alcohol abuse, Lupus</a:t>
            </a:r>
            <a:r>
              <a:rPr lang="es-ES_tradnl" dirty="0"/>
              <a:t>.</a:t>
            </a:r>
          </a:p>
          <a:p>
            <a:r>
              <a:rPr lang="es-ES_tradnl" dirty="0"/>
              <a:t>Target </a:t>
            </a:r>
            <a:r>
              <a:rPr lang="es-ES_tradnl" dirty="0" err="1"/>
              <a:t>Complaints</a:t>
            </a:r>
            <a:r>
              <a:rPr lang="es-ES_tradnl" dirty="0"/>
              <a:t>:</a:t>
            </a:r>
          </a:p>
          <a:p>
            <a:pPr marL="617220" lvl="1" indent="-342900">
              <a:buFont typeface="+mj-lt"/>
              <a:buAutoNum type="arabicPeriod"/>
            </a:pPr>
            <a:r>
              <a:rPr lang="es-ES_tradnl" dirty="0"/>
              <a:t>I </a:t>
            </a:r>
            <a:r>
              <a:rPr lang="es-ES_tradnl" dirty="0" err="1"/>
              <a:t>feel</a:t>
            </a:r>
            <a:r>
              <a:rPr lang="es-ES_tradnl" dirty="0"/>
              <a:t> </a:t>
            </a:r>
            <a:r>
              <a:rPr lang="es-ES_tradnl" dirty="0" err="1"/>
              <a:t>I’m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acceptable</a:t>
            </a:r>
            <a:r>
              <a:rPr lang="es-ES_tradnl" dirty="0"/>
              <a:t> to </a:t>
            </a:r>
            <a:r>
              <a:rPr lang="es-ES_tradnl" dirty="0" err="1"/>
              <a:t>my</a:t>
            </a:r>
            <a:r>
              <a:rPr lang="es-ES_tradnl" dirty="0"/>
              <a:t> </a:t>
            </a:r>
            <a:r>
              <a:rPr lang="es-ES_tradnl" dirty="0" err="1"/>
              <a:t>family</a:t>
            </a:r>
            <a:r>
              <a:rPr lang="es-ES_tradnl" dirty="0"/>
              <a:t> as I am”</a:t>
            </a:r>
          </a:p>
          <a:p>
            <a:pPr marL="617220" lvl="1" indent="-342900">
              <a:buFont typeface="+mj-lt"/>
              <a:buAutoNum type="arabicPeriod"/>
            </a:pPr>
            <a:r>
              <a:rPr lang="es-ES_tradnl" dirty="0"/>
              <a:t>“I </a:t>
            </a:r>
            <a:r>
              <a:rPr lang="es-ES_tradnl" dirty="0" err="1"/>
              <a:t>get</a:t>
            </a:r>
            <a:r>
              <a:rPr lang="es-ES_tradnl" dirty="0"/>
              <a:t> </a:t>
            </a:r>
            <a:r>
              <a:rPr lang="es-ES_tradnl" dirty="0" err="1"/>
              <a:t>desperate</a:t>
            </a:r>
            <a:r>
              <a:rPr lang="es-ES_tradnl" dirty="0"/>
              <a:t> </a:t>
            </a:r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doing</a:t>
            </a:r>
            <a:r>
              <a:rPr lang="es-ES_tradnl" dirty="0"/>
              <a:t> </a:t>
            </a:r>
            <a:r>
              <a:rPr lang="es-ES_tradnl" dirty="0" err="1"/>
              <a:t>anything</a:t>
            </a:r>
            <a:r>
              <a:rPr lang="es-ES_tradnl" dirty="0"/>
              <a:t>”</a:t>
            </a:r>
          </a:p>
          <a:p>
            <a:pPr marL="617220" lvl="1" indent="-342900">
              <a:buFont typeface="+mj-lt"/>
              <a:buAutoNum type="arabicPeriod"/>
            </a:pPr>
            <a:r>
              <a:rPr lang="es-ES_tradnl" dirty="0"/>
              <a:t>“I </a:t>
            </a:r>
            <a:r>
              <a:rPr lang="es-ES_tradnl" dirty="0" err="1"/>
              <a:t>feel</a:t>
            </a:r>
            <a:r>
              <a:rPr lang="es-ES_tradnl" dirty="0"/>
              <a:t> </a:t>
            </a:r>
            <a:r>
              <a:rPr lang="es-ES_tradnl" dirty="0" err="1"/>
              <a:t>frenquently</a:t>
            </a:r>
            <a:r>
              <a:rPr lang="es-ES_tradnl" dirty="0"/>
              <a:t> </a:t>
            </a:r>
            <a:r>
              <a:rPr lang="es-ES_tradnl" dirty="0" err="1"/>
              <a:t>anguished</a:t>
            </a:r>
            <a:r>
              <a:rPr lang="es-ES_tradnl" dirty="0"/>
              <a:t>”</a:t>
            </a:r>
          </a:p>
          <a:p>
            <a:pPr marL="617220" lvl="1" indent="-3429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05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Evolution of Target Complaint 3: </a:t>
            </a:r>
            <a:r>
              <a:rPr lang="en-US" i="1"/>
              <a:t>“I feel frenquently anguished”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D950-C412-4C26-8ABC-E43E8008137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Agrupar 2"/>
          <p:cNvGrpSpPr/>
          <p:nvPr/>
        </p:nvGrpSpPr>
        <p:grpSpPr>
          <a:xfrm>
            <a:off x="453224" y="2663687"/>
            <a:ext cx="8198374" cy="3352800"/>
            <a:chOff x="453224" y="2663687"/>
            <a:chExt cx="8198374" cy="3352800"/>
          </a:xfrm>
        </p:grpSpPr>
        <p:graphicFrame>
          <p:nvGraphicFramePr>
            <p:cNvPr id="7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9077788"/>
                </p:ext>
              </p:extLst>
            </p:nvPr>
          </p:nvGraphicFramePr>
          <p:xfrm>
            <a:off x="453224" y="2663687"/>
            <a:ext cx="8198374" cy="335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Conector recto de flecha 8"/>
            <p:cNvCxnSpPr/>
            <p:nvPr/>
          </p:nvCxnSpPr>
          <p:spPr>
            <a:xfrm flipH="1">
              <a:off x="3347634" y="3285641"/>
              <a:ext cx="759417" cy="6974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de flecha 9"/>
            <p:cNvCxnSpPr/>
            <p:nvPr/>
          </p:nvCxnSpPr>
          <p:spPr>
            <a:xfrm flipH="1">
              <a:off x="5080861" y="3634352"/>
              <a:ext cx="759417" cy="6974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763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Exploration of Change Mechanisms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432239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Procedure</a:t>
            </a:r>
            <a:r>
              <a:rPr lang="en-US" dirty="0"/>
              <a:t>: Identification of “turning points” in therapy process. Qualitative analysis of:</a:t>
            </a:r>
          </a:p>
          <a:p>
            <a:pPr lvl="1"/>
            <a:r>
              <a:rPr lang="en-US" dirty="0"/>
              <a:t>patient factors</a:t>
            </a:r>
          </a:p>
          <a:p>
            <a:pPr lvl="1"/>
            <a:r>
              <a:rPr lang="en-US" dirty="0"/>
              <a:t>therapist techniques &amp; experience</a:t>
            </a:r>
          </a:p>
          <a:p>
            <a:pPr lvl="1"/>
            <a:r>
              <a:rPr lang="en-US" dirty="0"/>
              <a:t>bond &amp; interaction</a:t>
            </a:r>
          </a:p>
          <a:p>
            <a:pPr lvl="1"/>
            <a:r>
              <a:rPr lang="en-US" dirty="0"/>
              <a:t>extra-therapeutic factors</a:t>
            </a:r>
          </a:p>
          <a:p>
            <a:r>
              <a:rPr lang="en-US" b="1" dirty="0"/>
              <a:t>Key sessions</a:t>
            </a:r>
            <a:r>
              <a:rPr lang="en-US" dirty="0"/>
              <a:t>: 3, 6, 12.</a:t>
            </a:r>
          </a:p>
          <a:p>
            <a:r>
              <a:rPr lang="en-US" b="1" dirty="0"/>
              <a:t>Clinical analysis</a:t>
            </a:r>
            <a:r>
              <a:rPr lang="en-US" dirty="0"/>
              <a:t>: anxiety was related to fear of stopping activities, feeling sorrow and getting depressed. </a:t>
            </a:r>
          </a:p>
          <a:p>
            <a:r>
              <a:rPr lang="en-US" b="1" dirty="0"/>
              <a:t>Intervention</a:t>
            </a:r>
            <a:r>
              <a:rPr lang="en-US" dirty="0"/>
              <a:t> (awareness continuum focused on feelings, polarity work) helped her pay attention to angst and grief, contact true desires and make personal decisions.</a:t>
            </a:r>
          </a:p>
          <a:p>
            <a:r>
              <a:rPr lang="en-US" b="1" dirty="0"/>
              <a:t>Corrective Emotional Experience</a:t>
            </a:r>
            <a:r>
              <a:rPr lang="en-US" dirty="0"/>
              <a:t>: Allowing herself to contact what was being avoided decreased anxiety symptoms and improved life satisfaction.</a:t>
            </a:r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74" y="2103438"/>
            <a:ext cx="2949177" cy="3932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0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Evolution</a:t>
            </a:r>
            <a:r>
              <a:rPr lang="es-ES_tradnl" dirty="0"/>
              <a:t> of General </a:t>
            </a:r>
            <a:r>
              <a:rPr lang="es-ES_tradnl" dirty="0" err="1"/>
              <a:t>distress</a:t>
            </a:r>
            <a:endParaRPr lang="es-ES_tradnl" dirty="0"/>
          </a:p>
        </p:txBody>
      </p:sp>
      <p:grpSp>
        <p:nvGrpSpPr>
          <p:cNvPr id="3" name="Agrupar 2"/>
          <p:cNvGrpSpPr/>
          <p:nvPr/>
        </p:nvGrpSpPr>
        <p:grpSpPr>
          <a:xfrm>
            <a:off x="1349902" y="2014194"/>
            <a:ext cx="6444196" cy="3801735"/>
            <a:chOff x="1349902" y="2014194"/>
            <a:chExt cx="6444196" cy="3801735"/>
          </a:xfrm>
        </p:grpSpPr>
        <p:graphicFrame>
          <p:nvGraphicFramePr>
            <p:cNvPr id="5" name="Gráfico 4"/>
            <p:cNvGraphicFramePr/>
            <p:nvPr>
              <p:extLst>
                <p:ext uri="{D42A27DB-BD31-4B8C-83A1-F6EECF244321}">
                  <p14:modId xmlns:p14="http://schemas.microsoft.com/office/powerpoint/2010/main" val="816143164"/>
                </p:ext>
              </p:extLst>
            </p:nvPr>
          </p:nvGraphicFramePr>
          <p:xfrm>
            <a:off x="1349902" y="2014194"/>
            <a:ext cx="6444196" cy="3801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Conector recto de flecha 5"/>
            <p:cNvCxnSpPr/>
            <p:nvPr/>
          </p:nvCxnSpPr>
          <p:spPr>
            <a:xfrm flipH="1">
              <a:off x="2761558" y="2895415"/>
              <a:ext cx="646651" cy="3602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4405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676C5D-39FB-47FA-8E32-DBC5B5CB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09DCE-22F9-498E-B635-F2848115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4D487C0-5910-4D77-AAC5-38583C39A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9EA246-F6A9-1B45-AD49-C12B20D7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642594"/>
            <a:ext cx="324255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Phase of the Research Project: </a:t>
            </a:r>
            <a:r>
              <a:rPr lang="en-US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Theory Building Case Studies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1AAB63-B4E2-446F-A7F3-0E3A1FCA5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3458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F4E2599-E929-9540-8656-2DBB81D419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740" y="2112062"/>
            <a:ext cx="4025374" cy="264668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14E73-2080-DD46-B380-4A2D10CDE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0200" y="2103120"/>
            <a:ext cx="3242553" cy="39319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Aim: to challenge and enrich GT comprehension of anxiety.</a:t>
            </a:r>
          </a:p>
          <a:p>
            <a:r>
              <a:rPr lang="en-US" dirty="0"/>
              <a:t>Exploration of the Polarities Integration process</a:t>
            </a:r>
          </a:p>
          <a:p>
            <a:r>
              <a:rPr lang="en-US" dirty="0"/>
              <a:t>First: Construction of an instrument to evaluate the integration of polarities</a:t>
            </a:r>
          </a:p>
          <a:p>
            <a:r>
              <a:rPr lang="en-US" dirty="0"/>
              <a:t>Then: </a:t>
            </a:r>
          </a:p>
          <a:p>
            <a:pPr lvl="1"/>
            <a:r>
              <a:rPr lang="en-US" dirty="0"/>
              <a:t>Use it to observe good and poor outcome cases</a:t>
            </a:r>
          </a:p>
          <a:p>
            <a:pPr lvl="1"/>
            <a:r>
              <a:rPr lang="en-US" dirty="0"/>
              <a:t>Use it to explore A. </a:t>
            </a:r>
            <a:r>
              <a:rPr lang="en-US" dirty="0" err="1"/>
              <a:t>Schnake’s</a:t>
            </a:r>
            <a:r>
              <a:rPr lang="en-US" dirty="0"/>
              <a:t> work with physical illness.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AEACF9-5825-43E0-B0F8-797C142C2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5592" y="374904"/>
            <a:ext cx="36695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27100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CC16A-5D35-8BAD-EAB9-18881974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Polarities</a:t>
            </a:r>
            <a:r>
              <a:rPr lang="es-CL" dirty="0"/>
              <a:t> </a:t>
            </a:r>
            <a:r>
              <a:rPr lang="es-CL" dirty="0" err="1"/>
              <a:t>Integration</a:t>
            </a:r>
            <a:r>
              <a:rPr lang="es-CL" dirty="0"/>
              <a:t> </a:t>
            </a:r>
            <a:r>
              <a:rPr lang="es-CL" dirty="0" err="1"/>
              <a:t>Process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8D13DA-2AC1-07AE-CDE3-61D75DEC9EFE}"/>
              </a:ext>
            </a:extLst>
          </p:cNvPr>
          <p:cNvSpPr txBox="1"/>
          <p:nvPr/>
        </p:nvSpPr>
        <p:spPr>
          <a:xfrm>
            <a:off x="731519" y="4771975"/>
            <a:ext cx="3840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P1: Active vs Passive</a:t>
            </a:r>
          </a:p>
          <a:p>
            <a:r>
              <a:rPr lang="en-US"/>
              <a:t>P2: Open vs Closed Off</a:t>
            </a:r>
          </a:p>
          <a:p>
            <a:r>
              <a:rPr lang="en-US"/>
              <a:t>P3: Dependant vs Independant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3E705E-8650-3711-5398-B12AD2E2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02" y="1801065"/>
            <a:ext cx="3626879" cy="21801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5BC39D-2EF8-6824-264E-398DD89F8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19" y="1801065"/>
            <a:ext cx="3626879" cy="21801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76FA38-C005-DCF2-00DC-214DEA96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801" y="4143567"/>
            <a:ext cx="3626879" cy="21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89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Final </a:t>
            </a:r>
            <a:r>
              <a:rPr lang="es-ES_tradnl" sz="4000" dirty="0" err="1"/>
              <a:t>thoughts</a:t>
            </a:r>
            <a:endParaRPr lang="es-ES_tradnl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6579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33AD018-CB2F-4F27-8102-63580338E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EAB003-4F3D-F143-A2F7-9B00A63F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642594"/>
            <a:ext cx="324255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A253A9-6106-4002-9B18-B09A4726A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3458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7699332-A92F-B64E-A379-649DA52D5A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r="8990" b="-1"/>
          <a:stretch/>
        </p:blipFill>
        <p:spPr>
          <a:xfrm>
            <a:off x="545740" y="727628"/>
            <a:ext cx="4025374" cy="541555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D8AB71-3D9F-F948-84F1-7A1721BA4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0200" y="2103120"/>
            <a:ext cx="3242553" cy="39319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GT could be viable alternative for anxiety difficulties.</a:t>
            </a:r>
          </a:p>
          <a:p>
            <a:r>
              <a:rPr lang="en-US" dirty="0"/>
              <a:t>Need for more complete attrition data.</a:t>
            </a:r>
          </a:p>
          <a:p>
            <a:r>
              <a:rPr lang="en-US" dirty="0"/>
              <a:t>Need to use treatment fidelity measure.</a:t>
            </a:r>
          </a:p>
          <a:p>
            <a:r>
              <a:rPr lang="en-US" dirty="0"/>
              <a:t>Focus on change process and “turning points”.</a:t>
            </a:r>
          </a:p>
          <a:p>
            <a:r>
              <a:rPr lang="en-US" dirty="0"/>
              <a:t>PBRN: It is possible to do research without special funding.</a:t>
            </a:r>
          </a:p>
          <a:p>
            <a:r>
              <a:rPr lang="en-US" dirty="0"/>
              <a:t>Outcome research -&gt; F.I.T. &amp; Deliberate Practice</a:t>
            </a: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DCBC1E-2D1B-4FD9-AE80-F6C66D53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5592" y="374904"/>
            <a:ext cx="36695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94864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did we start doing empirical research in </a:t>
            </a:r>
            <a:r>
              <a:rPr lang="en-US" sz="4000" dirty="0" err="1"/>
              <a:t>chile</a:t>
            </a:r>
            <a:r>
              <a:rPr lang="en-US" sz="4000" dirty="0"/>
              <a:t>?</a:t>
            </a:r>
            <a:endParaRPr lang="es-ES_tradnl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almost no one finishing their final dissertation to dozens of case studies in a few years</a:t>
            </a:r>
          </a:p>
        </p:txBody>
      </p:sp>
    </p:spTree>
    <p:extLst>
      <p:ext uri="{BB962C8B-B14F-4D97-AF65-F5344CB8AC3E}">
        <p14:creationId xmlns:p14="http://schemas.microsoft.com/office/powerpoint/2010/main" val="1615717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learning experience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regular, personal meetings</a:t>
            </a:r>
          </a:p>
          <a:p>
            <a:r>
              <a:rPr lang="en-US" dirty="0"/>
              <a:t>Hardest part of learning the SCTS design</a:t>
            </a:r>
          </a:p>
          <a:p>
            <a:pPr lvl="1"/>
            <a:r>
              <a:rPr lang="en-US" dirty="0"/>
              <a:t>Constructing TC</a:t>
            </a:r>
          </a:p>
          <a:p>
            <a:pPr lvl="1"/>
            <a:r>
              <a:rPr lang="en-US" dirty="0"/>
              <a:t>Analyzing data</a:t>
            </a:r>
          </a:p>
          <a:p>
            <a:r>
              <a:rPr lang="en-US" dirty="0"/>
              <a:t>Use already available resources.  </a:t>
            </a:r>
          </a:p>
          <a:p>
            <a:pPr lvl="1"/>
            <a:r>
              <a:rPr lang="en-US" dirty="0"/>
              <a:t>Collaborators with incentives / personal motivation</a:t>
            </a:r>
          </a:p>
          <a:p>
            <a:pPr lvl="1"/>
            <a:r>
              <a:rPr lang="en-US" dirty="0"/>
              <a:t>Institutional support vs training researchers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688367A-C85A-D2D4-AA46-4B2BD74D53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4563" y="2695373"/>
            <a:ext cx="3657600" cy="2748366"/>
          </a:xfrm>
        </p:spPr>
      </p:pic>
    </p:spTree>
    <p:extLst>
      <p:ext uri="{BB962C8B-B14F-4D97-AF65-F5344CB8AC3E}">
        <p14:creationId xmlns:p14="http://schemas.microsoft.com/office/powerpoint/2010/main" val="2045605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join and get support</a:t>
            </a:r>
            <a:r>
              <a:rPr lang="de-DE" dirty="0"/>
              <a:t>: </a:t>
            </a:r>
            <a:r>
              <a:rPr lang="en-US" dirty="0"/>
              <a:t>creating a practice based research network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1520" y="2475079"/>
            <a:ext cx="3657600" cy="3931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need to collaborate to make a real impact.</a:t>
            </a:r>
          </a:p>
          <a:p>
            <a:r>
              <a:rPr lang="en-US" dirty="0"/>
              <a:t>Our international team has the instruments, instructions, and analysis methods to support individual practitioners or institutions who wish to participate.</a:t>
            </a:r>
          </a:p>
          <a:p>
            <a:r>
              <a:rPr lang="en-US" dirty="0"/>
              <a:t>Example: In Chile we have collected detailed data of 30+ cases with zero budget</a:t>
            </a:r>
            <a:r>
              <a:rPr lang="is-IS" dirty="0"/>
              <a:t>…</a:t>
            </a:r>
            <a:r>
              <a:rPr lang="en-US" dirty="0"/>
              <a:t> </a:t>
            </a:r>
          </a:p>
          <a:p>
            <a:r>
              <a:rPr lang="en-US" dirty="0"/>
              <a:t>The power of synergy and creativity facing limited resources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19" y="2830882"/>
            <a:ext cx="3959431" cy="1861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9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GT needs empirical research: 3 main reasons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4266210" cy="39776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Political </a:t>
            </a:r>
          </a:p>
          <a:p>
            <a:pPr lvl="1"/>
            <a:r>
              <a:rPr lang="en-US" dirty="0"/>
              <a:t>Surviving the age of health care management</a:t>
            </a:r>
          </a:p>
          <a:p>
            <a:pPr lvl="1"/>
            <a:r>
              <a:rPr lang="en-US" dirty="0"/>
              <a:t>Having a social impact, contributing beyond our direct clients and students</a:t>
            </a:r>
          </a:p>
          <a:p>
            <a:r>
              <a:rPr lang="en-US" dirty="0"/>
              <a:t>Academic </a:t>
            </a:r>
          </a:p>
          <a:p>
            <a:pPr lvl="1"/>
            <a:r>
              <a:rPr lang="en-US" dirty="0"/>
              <a:t>Understanding the change process</a:t>
            </a:r>
          </a:p>
          <a:p>
            <a:pPr lvl="1"/>
            <a:r>
              <a:rPr lang="en-US" dirty="0"/>
              <a:t>Revising and Improving our theory </a:t>
            </a:r>
          </a:p>
          <a:p>
            <a:pPr lvl="1"/>
            <a:r>
              <a:rPr lang="en-US" dirty="0"/>
              <a:t>Digesting our Gestalt introjects</a:t>
            </a:r>
          </a:p>
          <a:p>
            <a:r>
              <a:rPr lang="en-US" dirty="0"/>
              <a:t>Ethical </a:t>
            </a:r>
          </a:p>
          <a:p>
            <a:pPr lvl="1"/>
            <a:r>
              <a:rPr lang="en-US" dirty="0"/>
              <a:t>Care for giving the best attention possible to our patients</a:t>
            </a:r>
          </a:p>
          <a:p>
            <a:pPr lvl="1"/>
            <a:r>
              <a:rPr lang="en-US" dirty="0"/>
              <a:t>Risk of overlooking iatrogenic effects and overestimating improvement</a:t>
            </a:r>
          </a:p>
          <a:p>
            <a:pPr lvl="1"/>
            <a:r>
              <a:rPr lang="en-US" dirty="0"/>
              <a:t>Angus: "humanistic-experiential therapies cannot be recommended over CBT for anxiety problems"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22" y="2211220"/>
            <a:ext cx="2360791" cy="39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we choose anxiety for our first study?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“For anxiety difficulties, the humanistic therapies studied so far appear to be less effective than CBT."</a:t>
            </a:r>
          </a:p>
          <a:p>
            <a:r>
              <a:rPr lang="en-US" i="1" dirty="0"/>
              <a:t>“At this point, however, based on the available evidence, the use of traditional humanistic therapies can only be justified as second-line treatments for clients who have also tried or refused CBT.”</a:t>
            </a:r>
          </a:p>
          <a:p>
            <a:r>
              <a:rPr lang="en-US" b="1" dirty="0"/>
              <a:t>Source: Angus et al, 2014, “Humanistic psychotherapy research 1990–2015”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41" y="2103438"/>
            <a:ext cx="3513644" cy="3932237"/>
          </a:xfrm>
        </p:spPr>
      </p:pic>
    </p:spTree>
    <p:extLst>
      <p:ext uri="{BB962C8B-B14F-4D97-AF65-F5344CB8AC3E}">
        <p14:creationId xmlns:p14="http://schemas.microsoft.com/office/powerpoint/2010/main" val="24317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any research method will work for us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Must be feasible and fit our practical reality (mostly working outside academia, lack of research funding</a:t>
            </a:r>
            <a:r>
              <a:rPr lang="is-IS" dirty="0"/>
              <a:t>…</a:t>
            </a:r>
            <a:r>
              <a:rPr lang="en-US" dirty="0"/>
              <a:t>)</a:t>
            </a:r>
          </a:p>
          <a:p>
            <a:r>
              <a:rPr lang="en-US" dirty="0"/>
              <a:t>Ideally should fit our epistemological views (phenomenological, relational, process oriented</a:t>
            </a:r>
            <a:r>
              <a:rPr lang="is-IS" dirty="0"/>
              <a:t>…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i="1" dirty="0"/>
              <a:t>The usual research methods don</a:t>
            </a:r>
            <a:r>
              <a:rPr lang="uk-UA" b="1" i="1" dirty="0"/>
              <a:t>’</a:t>
            </a:r>
            <a:r>
              <a:rPr lang="en-US" b="1" i="1" dirty="0"/>
              <a:t>t fit or are not realistic for us</a:t>
            </a:r>
          </a:p>
          <a:p>
            <a:pPr lvl="1"/>
            <a:r>
              <a:rPr lang="en-US" dirty="0"/>
              <a:t>RCT </a:t>
            </a:r>
          </a:p>
          <a:p>
            <a:pPr lvl="1"/>
            <a:r>
              <a:rPr lang="en-US" dirty="0"/>
              <a:t>Laboratory setting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4563" y="269795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1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alternative that </a:t>
            </a:r>
            <a:r>
              <a:rPr lang="en-US" b="1" i="1" dirty="0"/>
              <a:t>fits</a:t>
            </a:r>
            <a:r>
              <a:rPr lang="en-US" dirty="0"/>
              <a:t>: SCTS methodology (single case, time series)</a:t>
            </a:r>
            <a:endParaRPr lang="es-ES_tradnl" dirty="0"/>
          </a:p>
        </p:txBody>
      </p:sp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731520" y="2155792"/>
            <a:ext cx="3657600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Each study is a </a:t>
            </a:r>
            <a:r>
              <a:rPr lang="en-US" b="1" dirty="0"/>
              <a:t>single case</a:t>
            </a:r>
            <a:r>
              <a:rPr lang="en-US" dirty="0"/>
              <a:t>; later they are aggregated.</a:t>
            </a:r>
          </a:p>
          <a:p>
            <a:r>
              <a:rPr lang="en-US" dirty="0"/>
              <a:t>It’s an “experiment”: each participant is compared to itself (baseline vs intervention-follow up).</a:t>
            </a:r>
          </a:p>
          <a:p>
            <a:r>
              <a:rPr lang="en-US" b="1" dirty="0"/>
              <a:t>Time Series</a:t>
            </a:r>
            <a:r>
              <a:rPr lang="en-US" dirty="0"/>
              <a:t>: We collect data along the whole process (daily individualized target complaints).</a:t>
            </a:r>
          </a:p>
          <a:p>
            <a:r>
              <a:rPr lang="en-US" dirty="0"/>
              <a:t>We complement with video recording and some common outcome assessment tools (OQ-45, Hamilton anxiety scale, BDI).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2294943"/>
            <a:ext cx="4096288" cy="36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9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say SCTS </a:t>
            </a:r>
            <a:r>
              <a:rPr lang="en-US" b="1" i="1" dirty="0"/>
              <a:t>fits</a:t>
            </a:r>
            <a:r>
              <a:rPr lang="en-US" dirty="0"/>
              <a:t>?</a:t>
            </a:r>
            <a:endParaRPr lang="es-ES_tradnl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31520" y="2014194"/>
            <a:ext cx="3774219" cy="393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Validated in scientific community</a:t>
            </a:r>
          </a:p>
          <a:p>
            <a:r>
              <a:rPr lang="en-US" sz="1600" dirty="0"/>
              <a:t>Relatively easy to apply by a community of practitioners. 1 case is an important contribution.</a:t>
            </a:r>
          </a:p>
          <a:p>
            <a:r>
              <a:rPr lang="en-US" sz="1600" dirty="0"/>
              <a:t>4 – 10 cases (by independent researchers) can provide us with international validation for a specific kind of problem</a:t>
            </a:r>
          </a:p>
          <a:p>
            <a:r>
              <a:rPr lang="en-US" sz="1600" dirty="0"/>
              <a:t>Does not reduce the individual patient to a diagnostic category; includes idiosyncratic outcome measures</a:t>
            </a:r>
          </a:p>
          <a:p>
            <a:r>
              <a:rPr lang="en-US" sz="1600" dirty="0"/>
              <a:t>Can stimulate the therapeutic process</a:t>
            </a:r>
          </a:p>
          <a:p>
            <a:r>
              <a:rPr lang="en-US" sz="1600" dirty="0"/>
              <a:t>Provides very valuable data about the change process</a:t>
            </a:r>
            <a:endParaRPr lang="es-ES_tradnl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2292496"/>
            <a:ext cx="4096288" cy="36536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20" y="2292496"/>
            <a:ext cx="1184877" cy="1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How does it work? A step by step guide to the methodological procedure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1095031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2260</Words>
  <Application>Microsoft Office PowerPoint</Application>
  <PresentationFormat>Bildschirmpräsentation (4:3)</PresentationFormat>
  <Paragraphs>347</Paragraphs>
  <Slides>31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Century Gothic</vt:lpstr>
      <vt:lpstr>Savon</vt:lpstr>
      <vt:lpstr>Results from a SCTS project with patients suffering from anxiety </vt:lpstr>
      <vt:lpstr>Outline</vt:lpstr>
      <vt:lpstr>Why did we start doing empirical research in chile?</vt:lpstr>
      <vt:lpstr>GT needs empirical research: 3 main reasons</vt:lpstr>
      <vt:lpstr>Why did we choose anxiety for our first study?</vt:lpstr>
      <vt:lpstr>Not any research method will work for us</vt:lpstr>
      <vt:lpstr>An alternative that fits: SCTS methodology (single case, time series)</vt:lpstr>
      <vt:lpstr>Why do we say SCTS fits?</vt:lpstr>
      <vt:lpstr>How does it work? A step by step guide to the methodological procedure</vt:lpstr>
      <vt:lpstr>3 Basic Phases</vt:lpstr>
      <vt:lpstr>A modular framework</vt:lpstr>
      <vt:lpstr>Before the process begins: the pre-contact...</vt:lpstr>
      <vt:lpstr>Session 0: The start of the baseline period...</vt:lpstr>
      <vt:lpstr>2 weeks pass by...</vt:lpstr>
      <vt:lpstr>Therapeutic Phase</vt:lpstr>
      <vt:lpstr>Final Session &amp; Follow up</vt:lpstr>
      <vt:lpstr>How do we analyze the data?</vt:lpstr>
      <vt:lpstr>Meta-Analysis</vt:lpstr>
      <vt:lpstr>Results of the anxiety study</vt:lpstr>
      <vt:lpstr>Patient characteristics</vt:lpstr>
      <vt:lpstr>Initial findings with anxiety problems: efficacy results</vt:lpstr>
      <vt:lpstr>Case example: Patient 4</vt:lpstr>
      <vt:lpstr>Evolution of Target Complaint 3: “I feel frenquently anguished”</vt:lpstr>
      <vt:lpstr>Exploration of Change Mechanisms</vt:lpstr>
      <vt:lpstr>Evolution of General distress</vt:lpstr>
      <vt:lpstr>New Phase of the Research Project: Theory Building Case Studies</vt:lpstr>
      <vt:lpstr>Polarities Integration Process</vt:lpstr>
      <vt:lpstr>Final thoughts</vt:lpstr>
      <vt:lpstr>Conclusions</vt:lpstr>
      <vt:lpstr>Our learning experience</vt:lpstr>
      <vt:lpstr>How to join and get support: creating a practice based research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Herrera Salinas</dc:creator>
  <cp:lastModifiedBy>Bettina Gößling</cp:lastModifiedBy>
  <cp:revision>178</cp:revision>
  <cp:lastPrinted>2018-04-24T15:30:19Z</cp:lastPrinted>
  <dcterms:created xsi:type="dcterms:W3CDTF">2016-09-16T20:09:31Z</dcterms:created>
  <dcterms:modified xsi:type="dcterms:W3CDTF">2023-08-08T11:39:24Z</dcterms:modified>
</cp:coreProperties>
</file>